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1" r:id="rId1"/>
  </p:sldMasterIdLst>
  <p:notesMasterIdLst>
    <p:notesMasterId r:id="rId20"/>
  </p:notesMasterIdLst>
  <p:handoutMasterIdLst>
    <p:handoutMasterId r:id="rId21"/>
  </p:handoutMasterIdLst>
  <p:sldIdLst>
    <p:sldId id="256" r:id="rId2"/>
    <p:sldId id="257" r:id="rId3"/>
    <p:sldId id="275" r:id="rId4"/>
    <p:sldId id="258" r:id="rId5"/>
    <p:sldId id="259" r:id="rId6"/>
    <p:sldId id="260" r:id="rId7"/>
    <p:sldId id="261" r:id="rId8"/>
    <p:sldId id="262" r:id="rId9"/>
    <p:sldId id="263" r:id="rId10"/>
    <p:sldId id="272" r:id="rId11"/>
    <p:sldId id="274" r:id="rId12"/>
    <p:sldId id="271" r:id="rId13"/>
    <p:sldId id="268" r:id="rId14"/>
    <p:sldId id="269" r:id="rId15"/>
    <p:sldId id="270" r:id="rId16"/>
    <p:sldId id="265" r:id="rId17"/>
    <p:sldId id="266"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70467"/>
  </p:normalViewPr>
  <p:slideViewPr>
    <p:cSldViewPr snapToGrid="0" snapToObjects="1">
      <p:cViewPr varScale="1">
        <p:scale>
          <a:sx n="87" d="100"/>
          <a:sy n="87" d="100"/>
        </p:scale>
        <p:origin x="13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6E1EE3-D7EF-3D48-A59F-A5A36CD6C7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0A0FDC5-359B-E74E-83D6-56F9FAA969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41023E-3B59-654A-8DDD-F8630EE23352}" type="datetimeFigureOut">
              <a:rPr lang="en-US" smtClean="0"/>
              <a:t>6/20/18</a:t>
            </a:fld>
            <a:endParaRPr lang="en-US"/>
          </a:p>
        </p:txBody>
      </p:sp>
      <p:sp>
        <p:nvSpPr>
          <p:cNvPr id="4" name="Footer Placeholder 3">
            <a:extLst>
              <a:ext uri="{FF2B5EF4-FFF2-40B4-BE49-F238E27FC236}">
                <a16:creationId xmlns:a16="http://schemas.microsoft.com/office/drawing/2014/main" id="{625BC215-7F6E-834D-B660-CC445A02D3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FBD85F-C579-B945-BED8-6B6E5CFB92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355D23-E315-C141-944B-5AC9BFB211AC}" type="slidenum">
              <a:rPr lang="en-US" smtClean="0"/>
              <a:t>‹#›</a:t>
            </a:fld>
            <a:endParaRPr lang="en-US"/>
          </a:p>
        </p:txBody>
      </p:sp>
    </p:spTree>
    <p:extLst>
      <p:ext uri="{BB962C8B-B14F-4D97-AF65-F5344CB8AC3E}">
        <p14:creationId xmlns:p14="http://schemas.microsoft.com/office/powerpoint/2010/main" val="19320795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DD9BD-76C8-5543-8021-D1B9B535AA00}"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FED57-ED8D-9F4C-924A-61C3933D3F32}" type="slidenum">
              <a:rPr lang="en-US" smtClean="0"/>
              <a:t>‹#›</a:t>
            </a:fld>
            <a:endParaRPr lang="en-US"/>
          </a:p>
        </p:txBody>
      </p:sp>
    </p:spTree>
    <p:extLst>
      <p:ext uri="{BB962C8B-B14F-4D97-AF65-F5344CB8AC3E}">
        <p14:creationId xmlns:p14="http://schemas.microsoft.com/office/powerpoint/2010/main" val="34665270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Most neurons consist of a dendrite compartment and an axon compartment and they must survive to perform their functions.</a:t>
            </a:r>
          </a:p>
          <a:p>
            <a:r>
              <a:rPr lang="en-US" sz="1200" kern="1200" dirty="0">
                <a:solidFill>
                  <a:schemeClr val="tx1"/>
                </a:solidFill>
                <a:effectLst/>
                <a:latin typeface="+mn-lt"/>
                <a:ea typeface="+mn-ea"/>
                <a:cs typeface="+mn-cs"/>
              </a:rPr>
              <a:t>Richard’s interested in the regeneration of dendrites when damages are given to them.</a:t>
            </a:r>
            <a:r>
              <a:rPr lang="en-US" dirty="0">
                <a:effectLst/>
              </a:rPr>
              <a:t> </a:t>
            </a:r>
            <a:endParaRPr lang="en-US" dirty="0"/>
          </a:p>
        </p:txBody>
      </p:sp>
      <p:sp>
        <p:nvSpPr>
          <p:cNvPr id="4" name="Slide Number Placeholder 3"/>
          <p:cNvSpPr>
            <a:spLocks noGrp="1"/>
          </p:cNvSpPr>
          <p:nvPr>
            <p:ph type="sldNum" sz="quarter" idx="10"/>
          </p:nvPr>
        </p:nvSpPr>
        <p:spPr/>
        <p:txBody>
          <a:bodyPr/>
          <a:lstStyle/>
          <a:p>
            <a:fld id="{3CDFED57-ED8D-9F4C-924A-61C3933D3F32}" type="slidenum">
              <a:rPr lang="en-US" smtClean="0"/>
              <a:t>2</a:t>
            </a:fld>
            <a:endParaRPr lang="en-US"/>
          </a:p>
        </p:txBody>
      </p:sp>
    </p:spTree>
    <p:extLst>
      <p:ext uri="{BB962C8B-B14F-4D97-AF65-F5344CB8AC3E}">
        <p14:creationId xmlns:p14="http://schemas.microsoft.com/office/powerpoint/2010/main" val="3840533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straight line is the kernel density for the raw data of </a:t>
            </a:r>
            <a:r>
              <a:rPr lang="en-US" sz="1200" i="1" kern="1200" dirty="0">
                <a:solidFill>
                  <a:schemeClr val="tx1"/>
                </a:solidFill>
                <a:effectLst/>
                <a:latin typeface="+mn-lt"/>
                <a:ea typeface="+mn-ea"/>
                <a:cs typeface="+mn-cs"/>
              </a:rPr>
              <a:t>Wild type</a:t>
            </a:r>
            <a:r>
              <a:rPr lang="en-US" sz="1200" kern="1200" dirty="0">
                <a:solidFill>
                  <a:schemeClr val="tx1"/>
                </a:solidFill>
                <a:effectLst/>
                <a:latin typeface="+mn-lt"/>
                <a:ea typeface="+mn-ea"/>
                <a:cs typeface="+mn-cs"/>
              </a:rPr>
              <a:t> and the dashed line represents the best fitted kernel density of Gaussian since we assumed that the true distribution is Gaussian. The two density functions share 80.58% of area.</a:t>
            </a:r>
            <a:endParaRPr lang="en-US" dirty="0"/>
          </a:p>
        </p:txBody>
      </p:sp>
      <p:sp>
        <p:nvSpPr>
          <p:cNvPr id="4" name="Slide Number Placeholder 3"/>
          <p:cNvSpPr>
            <a:spLocks noGrp="1"/>
          </p:cNvSpPr>
          <p:nvPr>
            <p:ph type="sldNum" sz="quarter" idx="10"/>
          </p:nvPr>
        </p:nvSpPr>
        <p:spPr/>
        <p:txBody>
          <a:bodyPr/>
          <a:lstStyle/>
          <a:p>
            <a:fld id="{3CDFED57-ED8D-9F4C-924A-61C3933D3F32}" type="slidenum">
              <a:rPr lang="en-US" smtClean="0"/>
              <a:t>13</a:t>
            </a:fld>
            <a:endParaRPr lang="en-US"/>
          </a:p>
        </p:txBody>
      </p:sp>
    </p:spTree>
    <p:extLst>
      <p:ext uri="{BB962C8B-B14F-4D97-AF65-F5344CB8AC3E}">
        <p14:creationId xmlns:p14="http://schemas.microsoft.com/office/powerpoint/2010/main" val="3669256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95% of observations in </a:t>
                </a:r>
                <a14:m>
                  <m:oMath xmlns:m="http://schemas.openxmlformats.org/officeDocument/2006/math">
                    <m:r>
                      <a:rPr lang="en-US" sz="1200" i="1" kern="1200">
                        <a:solidFill>
                          <a:schemeClr val="tx1"/>
                        </a:solidFill>
                        <a:effectLst/>
                        <a:latin typeface="+mn-lt"/>
                        <a:ea typeface="+mn-ea"/>
                        <a:cs typeface="+mn-cs"/>
                      </a:rPr>
                      <m:t>𝑁</m:t>
                    </m:r>
                    <m:r>
                      <a:rPr lang="en-US" sz="1200" i="1" kern="1200">
                        <a:solidFill>
                          <a:schemeClr val="tx1"/>
                        </a:solidFill>
                        <a:effectLst/>
                        <a:latin typeface="+mn-lt"/>
                        <a:ea typeface="+mn-ea"/>
                        <a:cs typeface="+mn-cs"/>
                      </a:rPr>
                      <m:t>(246.80,5729.36)</m:t>
                    </m:r>
                  </m:oMath>
                </a14:m>
                <a:r>
                  <a:rPr lang="en-US" sz="1200" kern="1200" dirty="0">
                    <a:solidFill>
                      <a:schemeClr val="tx1"/>
                    </a:solidFill>
                    <a:effectLst/>
                    <a:latin typeface="+mn-lt"/>
                    <a:ea typeface="+mn-ea"/>
                    <a:cs typeface="+mn-cs"/>
                  </a:rPr>
                  <a:t> will be seen within dashed lines(at 98.45 µm and 395.16 µm respectively).</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95% of observations in </a:t>
                </a:r>
                <a:r>
                  <a:rPr lang="en-US" sz="1200" i="0" kern="1200">
                    <a:solidFill>
                      <a:schemeClr val="tx1"/>
                    </a:solidFill>
                    <a:effectLst/>
                    <a:latin typeface="+mn-lt"/>
                    <a:ea typeface="+mn-ea"/>
                    <a:cs typeface="+mn-cs"/>
                  </a:rPr>
                  <a:t>𝑁(246.80,5729.36)</a:t>
                </a:r>
                <a:r>
                  <a:rPr lang="en-US" sz="1200" kern="1200" dirty="0">
                    <a:solidFill>
                      <a:schemeClr val="tx1"/>
                    </a:solidFill>
                    <a:effectLst/>
                    <a:latin typeface="+mn-lt"/>
                    <a:ea typeface="+mn-ea"/>
                    <a:cs typeface="+mn-cs"/>
                  </a:rPr>
                  <a:t> will be seen within dashed lines(at 98.45 µm and 395.16 µm respectively).</a:t>
                </a:r>
                <a:endParaRPr lang="en-US" dirty="0"/>
              </a:p>
            </p:txBody>
          </p:sp>
        </mc:Fallback>
      </mc:AlternateContent>
      <p:sp>
        <p:nvSpPr>
          <p:cNvPr id="4" name="Slide Number Placeholder 3"/>
          <p:cNvSpPr>
            <a:spLocks noGrp="1"/>
          </p:cNvSpPr>
          <p:nvPr>
            <p:ph type="sldNum" sz="quarter" idx="10"/>
          </p:nvPr>
        </p:nvSpPr>
        <p:spPr/>
        <p:txBody>
          <a:bodyPr/>
          <a:lstStyle/>
          <a:p>
            <a:fld id="{3CDFED57-ED8D-9F4C-924A-61C3933D3F32}" type="slidenum">
              <a:rPr lang="en-US" smtClean="0"/>
              <a:t>14</a:t>
            </a:fld>
            <a:endParaRPr lang="en-US"/>
          </a:p>
        </p:txBody>
      </p:sp>
    </p:spTree>
    <p:extLst>
      <p:ext uri="{BB962C8B-B14F-4D97-AF65-F5344CB8AC3E}">
        <p14:creationId xmlns:p14="http://schemas.microsoft.com/office/powerpoint/2010/main" val="1451369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cutoff of 98.45 is the 2.5% quantile of Gaussian distribution,</a:t>
                </a:r>
                <a14:m>
                  <m:oMath xmlns:m="http://schemas.openxmlformats.org/officeDocument/2006/math">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𝑁</m:t>
                    </m:r>
                    <m:r>
                      <a:rPr lang="en-US" sz="1200" i="1" kern="1200">
                        <a:solidFill>
                          <a:schemeClr val="tx1"/>
                        </a:solidFill>
                        <a:effectLst/>
                        <a:latin typeface="+mn-lt"/>
                        <a:ea typeface="+mn-ea"/>
                        <a:cs typeface="+mn-cs"/>
                      </a:rPr>
                      <m:t>(246.80,5729.36)</m:t>
                    </m:r>
                  </m:oMath>
                </a14:m>
                <a:r>
                  <a:rPr lang="en-US" sz="1200" kern="1200" dirty="0">
                    <a:solidFill>
                      <a:schemeClr val="tx1"/>
                    </a:solidFill>
                    <a:effectLst/>
                    <a:latin typeface="+mn-lt"/>
                    <a:ea typeface="+mn-ea"/>
                    <a:cs typeface="+mn-cs"/>
                  </a:rPr>
                  <a:t> and if there exist observations less than 98.45, they should be considered as non-typical regeneration diameters.</a:t>
                </a:r>
                <a:r>
                  <a:rPr lang="en-US" dirty="0">
                    <a:effectLst/>
                  </a:rPr>
                  <a:t> </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cutoff of 98.45 is the 2.5% quantile of Gaussian distribution,</a:t>
                </a:r>
                <a:r>
                  <a:rPr lang="en-US" sz="1200" i="0" kern="1200">
                    <a:solidFill>
                      <a:schemeClr val="tx1"/>
                    </a:solidFill>
                    <a:effectLst/>
                    <a:latin typeface="+mn-lt"/>
                    <a:ea typeface="+mn-ea"/>
                    <a:cs typeface="+mn-cs"/>
                  </a:rPr>
                  <a:t> 𝑁(246.80,5729.36)</a:t>
                </a:r>
                <a:r>
                  <a:rPr lang="en-US" sz="1200" kern="1200" dirty="0">
                    <a:solidFill>
                      <a:schemeClr val="tx1"/>
                    </a:solidFill>
                    <a:effectLst/>
                    <a:latin typeface="+mn-lt"/>
                    <a:ea typeface="+mn-ea"/>
                    <a:cs typeface="+mn-cs"/>
                  </a:rPr>
                  <a:t> and if there exist observations less than 98.45, they should be considered as non-typical regeneration diameters.</a:t>
                </a:r>
                <a:r>
                  <a:rPr lang="en-US" dirty="0">
                    <a:effectLst/>
                  </a:rPr>
                  <a:t> </a:t>
                </a:r>
                <a:endParaRPr lang="en-US" dirty="0"/>
              </a:p>
            </p:txBody>
          </p:sp>
        </mc:Fallback>
      </mc:AlternateContent>
      <p:sp>
        <p:nvSpPr>
          <p:cNvPr id="4" name="Slide Number Placeholder 3"/>
          <p:cNvSpPr>
            <a:spLocks noGrp="1"/>
          </p:cNvSpPr>
          <p:nvPr>
            <p:ph type="sldNum" sz="quarter" idx="10"/>
          </p:nvPr>
        </p:nvSpPr>
        <p:spPr/>
        <p:txBody>
          <a:bodyPr/>
          <a:lstStyle/>
          <a:p>
            <a:fld id="{3CDFED57-ED8D-9F4C-924A-61C3933D3F32}" type="slidenum">
              <a:rPr lang="en-US" smtClean="0"/>
              <a:t>15</a:t>
            </a:fld>
            <a:endParaRPr lang="en-US"/>
          </a:p>
        </p:txBody>
      </p:sp>
    </p:spTree>
    <p:extLst>
      <p:ext uri="{BB962C8B-B14F-4D97-AF65-F5344CB8AC3E}">
        <p14:creationId xmlns:p14="http://schemas.microsoft.com/office/powerpoint/2010/main" val="353615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DFED57-ED8D-9F4C-924A-61C3933D3F32}" type="slidenum">
              <a:rPr lang="en-US" smtClean="0"/>
              <a:t>18</a:t>
            </a:fld>
            <a:endParaRPr lang="en-US"/>
          </a:p>
        </p:txBody>
      </p:sp>
    </p:spTree>
    <p:extLst>
      <p:ext uri="{BB962C8B-B14F-4D97-AF65-F5344CB8AC3E}">
        <p14:creationId xmlns:p14="http://schemas.microsoft.com/office/powerpoint/2010/main" val="988110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set this experiment where a transgenic larva is put on a microscope slide and he cut out dendrites with a laser and imaged the same neurons after 48 hours to assess regeneration. The largest diameter of dendrites is measured.</a:t>
            </a:r>
          </a:p>
          <a:p>
            <a:r>
              <a:rPr lang="en-US" sz="1200" kern="1200" dirty="0">
                <a:solidFill>
                  <a:schemeClr val="tx1"/>
                </a:solidFill>
                <a:effectLst/>
                <a:latin typeface="+mn-lt"/>
                <a:ea typeface="+mn-ea"/>
                <a:cs typeface="+mn-cs"/>
              </a:rPr>
              <a:t>He found out that the dendrite phenotype with </a:t>
            </a:r>
            <a:r>
              <a:rPr lang="en-US" sz="1200" i="1" kern="1200" dirty="0" err="1">
                <a:solidFill>
                  <a:schemeClr val="tx1"/>
                </a:solidFill>
                <a:effectLst/>
                <a:latin typeface="+mn-lt"/>
                <a:ea typeface="+mn-ea"/>
                <a:cs typeface="+mn-cs"/>
              </a:rPr>
              <a:t>Ror</a:t>
            </a:r>
            <a:r>
              <a:rPr lang="en-US" sz="1200" i="1" kern="1200" dirty="0">
                <a:solidFill>
                  <a:schemeClr val="tx1"/>
                </a:solidFill>
                <a:effectLst/>
                <a:latin typeface="+mn-lt"/>
                <a:ea typeface="+mn-ea"/>
                <a:cs typeface="+mn-cs"/>
              </a:rPr>
              <a:t> ∆26</a:t>
            </a:r>
            <a:r>
              <a:rPr lang="en-US" sz="1200" kern="1200" dirty="0">
                <a:solidFill>
                  <a:schemeClr val="tx1"/>
                </a:solidFill>
                <a:effectLst/>
                <a:latin typeface="+mn-lt"/>
                <a:ea typeface="+mn-ea"/>
                <a:cs typeface="+mn-cs"/>
              </a:rPr>
              <a:t> is distributed non-typically in that some have typical regeneration diameters while there exists an increase in number of observations which have non-typical regeneration diameters along with a designated cutoff of 75µm.</a:t>
            </a:r>
            <a:r>
              <a:rPr lang="en-US" dirty="0">
                <a:effectLst/>
              </a:rPr>
              <a:t> </a:t>
            </a:r>
            <a:endParaRPr lang="en-US" dirty="0"/>
          </a:p>
        </p:txBody>
      </p:sp>
      <p:sp>
        <p:nvSpPr>
          <p:cNvPr id="4" name="Slide Number Placeholder 3"/>
          <p:cNvSpPr>
            <a:spLocks noGrp="1"/>
          </p:cNvSpPr>
          <p:nvPr>
            <p:ph type="sldNum" sz="quarter" idx="10"/>
          </p:nvPr>
        </p:nvSpPr>
        <p:spPr/>
        <p:txBody>
          <a:bodyPr/>
          <a:lstStyle/>
          <a:p>
            <a:fld id="{3CDFED57-ED8D-9F4C-924A-61C3933D3F32}" type="slidenum">
              <a:rPr lang="en-US" smtClean="0"/>
              <a:t>3</a:t>
            </a:fld>
            <a:endParaRPr lang="en-US"/>
          </a:p>
        </p:txBody>
      </p:sp>
    </p:spTree>
    <p:extLst>
      <p:ext uri="{BB962C8B-B14F-4D97-AF65-F5344CB8AC3E}">
        <p14:creationId xmlns:p14="http://schemas.microsoft.com/office/powerpoint/2010/main" val="334636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his research question is that ~.</a:t>
            </a:r>
          </a:p>
          <a:p>
            <a:r>
              <a:rPr lang="en-US" dirty="0"/>
              <a:t>I needed to figure out first that the distribution of regeneration diameters of Ror26 is different from that of wild type. If yes, I should find out a way to cluster observations in Ror26.</a:t>
            </a:r>
          </a:p>
        </p:txBody>
      </p:sp>
      <p:sp>
        <p:nvSpPr>
          <p:cNvPr id="4" name="Slide Number Placeholder 3"/>
          <p:cNvSpPr>
            <a:spLocks noGrp="1"/>
          </p:cNvSpPr>
          <p:nvPr>
            <p:ph type="sldNum" sz="quarter" idx="10"/>
          </p:nvPr>
        </p:nvSpPr>
        <p:spPr/>
        <p:txBody>
          <a:bodyPr/>
          <a:lstStyle/>
          <a:p>
            <a:fld id="{3CDFED57-ED8D-9F4C-924A-61C3933D3F32}" type="slidenum">
              <a:rPr lang="en-US" smtClean="0"/>
              <a:t>4</a:t>
            </a:fld>
            <a:endParaRPr lang="en-US"/>
          </a:p>
        </p:txBody>
      </p:sp>
    </p:spTree>
    <p:extLst>
      <p:ext uri="{BB962C8B-B14F-4D97-AF65-F5344CB8AC3E}">
        <p14:creationId xmlns:p14="http://schemas.microsoft.com/office/powerpoint/2010/main" val="2710193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explanatory data analysis results.</a:t>
            </a:r>
          </a:p>
          <a:p>
            <a:r>
              <a:rPr lang="en-US" dirty="0"/>
              <a:t>The first graph is the histogram of regeneration diameters of wild type. You might want to say that it seems to be normally distributed even though it’s skewed a little to the left.</a:t>
            </a:r>
          </a:p>
          <a:p>
            <a:r>
              <a:rPr lang="en-US" dirty="0"/>
              <a:t>The second one is the histogram of regeneration diameters of </a:t>
            </a:r>
            <a:r>
              <a:rPr lang="en-US" dirty="0" err="1"/>
              <a:t>ror</a:t>
            </a:r>
            <a:r>
              <a:rPr lang="en-US" dirty="0"/>
              <a:t>. As you can see, there is an increase in number of observations less than, say 50, which makes them non-typical.</a:t>
            </a:r>
          </a:p>
        </p:txBody>
      </p:sp>
      <p:sp>
        <p:nvSpPr>
          <p:cNvPr id="4" name="Slide Number Placeholder 3"/>
          <p:cNvSpPr>
            <a:spLocks noGrp="1"/>
          </p:cNvSpPr>
          <p:nvPr>
            <p:ph type="sldNum" sz="quarter" idx="10"/>
          </p:nvPr>
        </p:nvSpPr>
        <p:spPr/>
        <p:txBody>
          <a:bodyPr/>
          <a:lstStyle/>
          <a:p>
            <a:fld id="{3CDFED57-ED8D-9F4C-924A-61C3933D3F32}" type="slidenum">
              <a:rPr lang="en-US" smtClean="0"/>
              <a:t>5</a:t>
            </a:fld>
            <a:endParaRPr lang="en-US"/>
          </a:p>
        </p:txBody>
      </p:sp>
    </p:spTree>
    <p:extLst>
      <p:ext uri="{BB962C8B-B14F-4D97-AF65-F5344CB8AC3E}">
        <p14:creationId xmlns:p14="http://schemas.microsoft.com/office/powerpoint/2010/main" val="2560756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figure out if it is true that regeneration diameters that result from two types of genes are actually different from each other, the Kolmogorov-Smirnov test (K-S test) was applied.</a:t>
            </a:r>
          </a:p>
          <a:p>
            <a:r>
              <a:rPr lang="en-US" sz="1200" kern="1200" dirty="0">
                <a:solidFill>
                  <a:schemeClr val="tx1"/>
                </a:solidFill>
                <a:effectLst/>
                <a:latin typeface="+mn-lt"/>
                <a:ea typeface="+mn-ea"/>
                <a:cs typeface="+mn-cs"/>
              </a:rPr>
              <a:t>The K-S test is a nonparametric test that can be used to compare a sample with a reference distribution and provides a statistic that indicates the difference between empirical distribution function of a sample and cumulative distribution function of the reference function.</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CDFED57-ED8D-9F4C-924A-61C3933D3F32}" type="slidenum">
              <a:rPr lang="en-US" smtClean="0"/>
              <a:t>6</a:t>
            </a:fld>
            <a:endParaRPr lang="en-US"/>
          </a:p>
        </p:txBody>
      </p:sp>
    </p:spTree>
    <p:extLst>
      <p:ext uri="{BB962C8B-B14F-4D97-AF65-F5344CB8AC3E}">
        <p14:creationId xmlns:p14="http://schemas.microsoft.com/office/powerpoint/2010/main" val="3195808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slide, we’ve seen that the histogram of regeneration diameters of </a:t>
            </a:r>
            <a:r>
              <a:rPr lang="en-US" dirty="0" err="1"/>
              <a:t>ror</a:t>
            </a:r>
            <a:r>
              <a:rPr lang="en-US" dirty="0"/>
              <a:t> looks to have more than one mode so I applied the dip test to see if my guess is true.</a:t>
            </a:r>
          </a:p>
          <a:p>
            <a:r>
              <a:rPr lang="en-US" dirty="0"/>
              <a:t>The dip test is to test if the distribution is multimodal. The p-value less than .05 tells that the distribution of regeneration diameters of </a:t>
            </a:r>
            <a:r>
              <a:rPr lang="en-US" dirty="0" err="1"/>
              <a:t>ror</a:t>
            </a:r>
            <a:r>
              <a:rPr lang="en-US" dirty="0"/>
              <a:t> has more than one mode.</a:t>
            </a:r>
          </a:p>
        </p:txBody>
      </p:sp>
      <p:sp>
        <p:nvSpPr>
          <p:cNvPr id="4" name="Slide Number Placeholder 3"/>
          <p:cNvSpPr>
            <a:spLocks noGrp="1"/>
          </p:cNvSpPr>
          <p:nvPr>
            <p:ph type="sldNum" sz="quarter" idx="10"/>
          </p:nvPr>
        </p:nvSpPr>
        <p:spPr/>
        <p:txBody>
          <a:bodyPr/>
          <a:lstStyle/>
          <a:p>
            <a:fld id="{3CDFED57-ED8D-9F4C-924A-61C3933D3F32}" type="slidenum">
              <a:rPr lang="en-US" smtClean="0"/>
              <a:t>7</a:t>
            </a:fld>
            <a:endParaRPr lang="en-US"/>
          </a:p>
        </p:txBody>
      </p:sp>
    </p:spTree>
    <p:extLst>
      <p:ext uri="{BB962C8B-B14F-4D97-AF65-F5344CB8AC3E}">
        <p14:creationId xmlns:p14="http://schemas.microsoft.com/office/powerpoint/2010/main" val="2965025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we know that the </a:t>
            </a:r>
            <a:r>
              <a:rPr lang="en-US" dirty="0" err="1"/>
              <a:t>ror</a:t>
            </a:r>
            <a:r>
              <a:rPr lang="en-US" dirty="0"/>
              <a:t> has more than one mode, I wanted to find out how many are there.</a:t>
            </a:r>
          </a:p>
          <a:p>
            <a:r>
              <a:rPr lang="en-US" sz="1200" kern="1200" dirty="0">
                <a:solidFill>
                  <a:schemeClr val="tx1"/>
                </a:solidFill>
                <a:effectLst/>
                <a:latin typeface="+mn-lt"/>
                <a:ea typeface="+mn-ea"/>
                <a:cs typeface="+mn-cs"/>
              </a:rPr>
              <a:t>The nonparametric bootstrap technique is used to determine how many modes exist. In order to obtain the best candidate for kernel density, samples were drawn with replacement 200 times and fitted accordingly. The straight line is the mean of 200 sample sets and the dashed lines indicate 2 standard deviations from the mean.</a:t>
            </a:r>
          </a:p>
          <a:p>
            <a:r>
              <a:rPr lang="en-US" sz="1200" kern="1200" dirty="0">
                <a:solidFill>
                  <a:schemeClr val="tx1"/>
                </a:solidFill>
                <a:effectLst/>
                <a:latin typeface="+mn-lt"/>
                <a:ea typeface="+mn-ea"/>
                <a:cs typeface="+mn-cs"/>
              </a:rPr>
              <a:t>So, now it turns out that the distribution of regeneration diameters of </a:t>
            </a:r>
            <a:r>
              <a:rPr lang="en-US" sz="1200" kern="1200" dirty="0" err="1">
                <a:solidFill>
                  <a:schemeClr val="tx1"/>
                </a:solidFill>
                <a:effectLst/>
                <a:latin typeface="+mn-lt"/>
                <a:ea typeface="+mn-ea"/>
                <a:cs typeface="+mn-cs"/>
              </a:rPr>
              <a:t>ror</a:t>
            </a:r>
            <a:r>
              <a:rPr lang="en-US" sz="1200" kern="1200" dirty="0">
                <a:solidFill>
                  <a:schemeClr val="tx1"/>
                </a:solidFill>
                <a:effectLst/>
                <a:latin typeface="+mn-lt"/>
                <a:ea typeface="+mn-ea"/>
                <a:cs typeface="+mn-cs"/>
              </a:rPr>
              <a:t> actually has two modes in it.</a:t>
            </a:r>
            <a:endParaRPr lang="en-US" dirty="0"/>
          </a:p>
        </p:txBody>
      </p:sp>
      <p:sp>
        <p:nvSpPr>
          <p:cNvPr id="4" name="Slide Number Placeholder 3"/>
          <p:cNvSpPr>
            <a:spLocks noGrp="1"/>
          </p:cNvSpPr>
          <p:nvPr>
            <p:ph type="sldNum" sz="quarter" idx="10"/>
          </p:nvPr>
        </p:nvSpPr>
        <p:spPr/>
        <p:txBody>
          <a:bodyPr/>
          <a:lstStyle/>
          <a:p>
            <a:fld id="{3CDFED57-ED8D-9F4C-924A-61C3933D3F32}" type="slidenum">
              <a:rPr lang="en-US" smtClean="0"/>
              <a:t>8</a:t>
            </a:fld>
            <a:endParaRPr lang="en-US"/>
          </a:p>
        </p:txBody>
      </p:sp>
    </p:spTree>
    <p:extLst>
      <p:ext uri="{BB962C8B-B14F-4D97-AF65-F5344CB8AC3E}">
        <p14:creationId xmlns:p14="http://schemas.microsoft.com/office/powerpoint/2010/main" val="3937776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wanted to know the cutoff of diameter at which he knows how to cluster two groups.</a:t>
            </a:r>
          </a:p>
          <a:p>
            <a:r>
              <a:rPr lang="en-US" dirty="0"/>
              <a:t>The K-Means clustering technique is used to cluster. This method basically takes distances from cluster means into consideration. It gives one cluster with mean of 49 and the other cluster with mean of 250 and the cutoff of 150, which is the mean of two cluster means.</a:t>
            </a:r>
          </a:p>
        </p:txBody>
      </p:sp>
      <p:sp>
        <p:nvSpPr>
          <p:cNvPr id="4" name="Slide Number Placeholder 3"/>
          <p:cNvSpPr>
            <a:spLocks noGrp="1"/>
          </p:cNvSpPr>
          <p:nvPr>
            <p:ph type="sldNum" sz="quarter" idx="10"/>
          </p:nvPr>
        </p:nvSpPr>
        <p:spPr/>
        <p:txBody>
          <a:bodyPr/>
          <a:lstStyle/>
          <a:p>
            <a:fld id="{3CDFED57-ED8D-9F4C-924A-61C3933D3F32}" type="slidenum">
              <a:rPr lang="en-US" smtClean="0"/>
              <a:t>9</a:t>
            </a:fld>
            <a:endParaRPr lang="en-US"/>
          </a:p>
        </p:txBody>
      </p:sp>
    </p:spTree>
    <p:extLst>
      <p:ext uri="{BB962C8B-B14F-4D97-AF65-F5344CB8AC3E}">
        <p14:creationId xmlns:p14="http://schemas.microsoft.com/office/powerpoint/2010/main" val="137297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way to cluster into two groups is to use a reference distribution function.</a:t>
            </a:r>
          </a:p>
          <a:p>
            <a:endParaRPr lang="en-US" dirty="0"/>
          </a:p>
          <a:p>
            <a:r>
              <a:rPr lang="en-US" dirty="0"/>
              <a:t>In the EDA slide, the histogram of wild type looks approximately normal so I assumed the distribution of wild type is actually normal and consider it as the reference function. In order to fit the reference distribution, the basic concept of the Bayesian inference was used.</a:t>
            </a:r>
          </a:p>
        </p:txBody>
      </p:sp>
      <p:sp>
        <p:nvSpPr>
          <p:cNvPr id="4" name="Slide Number Placeholder 3"/>
          <p:cNvSpPr>
            <a:spLocks noGrp="1"/>
          </p:cNvSpPr>
          <p:nvPr>
            <p:ph type="sldNum" sz="quarter" idx="10"/>
          </p:nvPr>
        </p:nvSpPr>
        <p:spPr/>
        <p:txBody>
          <a:bodyPr/>
          <a:lstStyle/>
          <a:p>
            <a:fld id="{3CDFED57-ED8D-9F4C-924A-61C3933D3F32}" type="slidenum">
              <a:rPr lang="en-US" smtClean="0"/>
              <a:t>10</a:t>
            </a:fld>
            <a:endParaRPr lang="en-US"/>
          </a:p>
        </p:txBody>
      </p:sp>
    </p:spTree>
    <p:extLst>
      <p:ext uri="{BB962C8B-B14F-4D97-AF65-F5344CB8AC3E}">
        <p14:creationId xmlns:p14="http://schemas.microsoft.com/office/powerpoint/2010/main" val="31858109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1071AA-6219-164D-BDB2-C31227ED9580}" type="datetime1">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4028013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B162B6-13EC-9D41-B0ED-90AD118F38D7}" type="datetime1">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3590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E29ED8-C434-A944-B2CF-9EC50183C187}" type="datetime1">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4145423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35ACDB-4522-EC4A-B5E2-FFB1047AABA8}" type="datetime1">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2D3CF-6D8A-0F40-B8A8-3170FA752837}"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162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54DFCB-80E8-134C-80C6-01B9E6E1F261}" type="datetime1">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3330418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E3CC018-4804-584C-9BCF-1C31913A1BF8}" type="datetime1">
              <a:rPr lang="en-US" smtClean="0"/>
              <a:t>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12156546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B8EDFD4-304B-A24B-B1AF-98C17304FCB4}" type="datetime1">
              <a:rPr lang="en-US" smtClean="0"/>
              <a:t>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3083469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7D3CDB-7D08-0C4B-9E5F-253891CB7C1E}" type="datetime1">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1833795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BE450E-898D-8847-A883-77E724FE2510}" type="datetime1">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2659959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BD9945B-9D4A-2047-9463-E5041F6C6684}" type="datetime1">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4180236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DE52E0-32F6-7F47-8829-C3ED6A7DDA76}" type="datetime1">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390907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6DCA65-AAD1-4945-8615-C4D7C73E7637}" type="datetime1">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1645244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03CCAC-F498-7E48-B8D4-EAE7DDD303A1}" type="datetime1">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1542361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A0045-DA17-814E-9884-305E35246082}" type="datetime1">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1154282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F5AD43-1C9B-8F4E-8041-8F3ECC8A8AAA}" type="datetime1">
              <a:rPr lang="en-US" smtClean="0"/>
              <a:t>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2972724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36C3AD0-7C89-2042-9042-679BFA195698}" type="datetime1">
              <a:rPr lang="en-US" smtClean="0"/>
              <a:t>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293624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8E150A-F66E-2B42-BA90-C7A6D146D5E2}" type="datetime1">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13417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73EC80-8C53-F24D-BDE2-4D7CBE249758}" type="datetime1">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F2D3CF-6D8A-0F40-B8A8-3170FA752837}" type="slidenum">
              <a:rPr lang="en-US" smtClean="0"/>
              <a:t>‹#›</a:t>
            </a:fld>
            <a:endParaRPr lang="en-US"/>
          </a:p>
        </p:txBody>
      </p:sp>
    </p:spTree>
    <p:extLst>
      <p:ext uri="{BB962C8B-B14F-4D97-AF65-F5344CB8AC3E}">
        <p14:creationId xmlns:p14="http://schemas.microsoft.com/office/powerpoint/2010/main" val="102484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77B669D7-BF08-7E4D-B72F-FCC8FDC5EAB0}" type="datetime1">
              <a:rPr lang="en-US" smtClean="0"/>
              <a:t>6/20/18</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EF2D3CF-6D8A-0F40-B8A8-3170FA752837}" type="slidenum">
              <a:rPr lang="en-US" smtClean="0"/>
              <a:t>‹#›</a:t>
            </a:fld>
            <a:endParaRPr lang="en-US"/>
          </a:p>
        </p:txBody>
      </p:sp>
    </p:spTree>
    <p:extLst>
      <p:ext uri="{BB962C8B-B14F-4D97-AF65-F5344CB8AC3E}">
        <p14:creationId xmlns:p14="http://schemas.microsoft.com/office/powerpoint/2010/main" val="554852022"/>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246A-6582-7042-BFD7-F2FB7243E20D}"/>
              </a:ext>
            </a:extLst>
          </p:cNvPr>
          <p:cNvSpPr>
            <a:spLocks noGrp="1"/>
          </p:cNvSpPr>
          <p:nvPr>
            <p:ph type="ctrTitle"/>
          </p:nvPr>
        </p:nvSpPr>
        <p:spPr/>
        <p:txBody>
          <a:bodyPr/>
          <a:lstStyle/>
          <a:p>
            <a:r>
              <a:rPr lang="en-US" dirty="0"/>
              <a:t>Dendrite regeneration</a:t>
            </a:r>
          </a:p>
        </p:txBody>
      </p:sp>
      <p:sp>
        <p:nvSpPr>
          <p:cNvPr id="3" name="Subtitle 2">
            <a:extLst>
              <a:ext uri="{FF2B5EF4-FFF2-40B4-BE49-F238E27FC236}">
                <a16:creationId xmlns:a16="http://schemas.microsoft.com/office/drawing/2014/main" id="{D0304ECA-3464-0748-8A1F-76AA6B45A492}"/>
              </a:ext>
            </a:extLst>
          </p:cNvPr>
          <p:cNvSpPr>
            <a:spLocks noGrp="1"/>
          </p:cNvSpPr>
          <p:nvPr>
            <p:ph type="subTitle" idx="1"/>
          </p:nvPr>
        </p:nvSpPr>
        <p:spPr/>
        <p:txBody>
          <a:bodyPr>
            <a:normAutofit fontScale="92500" lnSpcReduction="10000"/>
          </a:bodyPr>
          <a:lstStyle/>
          <a:p>
            <a:endParaRPr lang="en-US" dirty="0"/>
          </a:p>
          <a:p>
            <a:endParaRPr lang="en-US" dirty="0"/>
          </a:p>
          <a:p>
            <a:r>
              <a:rPr lang="en-US" dirty="0"/>
              <a:t>Jongyoon Sohn</a:t>
            </a:r>
          </a:p>
        </p:txBody>
      </p:sp>
      <p:sp>
        <p:nvSpPr>
          <p:cNvPr id="4" name="Slide Number Placeholder 3">
            <a:extLst>
              <a:ext uri="{FF2B5EF4-FFF2-40B4-BE49-F238E27FC236}">
                <a16:creationId xmlns:a16="http://schemas.microsoft.com/office/drawing/2014/main" id="{C73E07B0-8525-2B41-AA37-990BE6DB977A}"/>
              </a:ext>
            </a:extLst>
          </p:cNvPr>
          <p:cNvSpPr>
            <a:spLocks noGrp="1"/>
          </p:cNvSpPr>
          <p:nvPr>
            <p:ph type="sldNum" sz="quarter" idx="12"/>
          </p:nvPr>
        </p:nvSpPr>
        <p:spPr/>
        <p:txBody>
          <a:bodyPr/>
          <a:lstStyle/>
          <a:p>
            <a:fld id="{0EF2D3CF-6D8A-0F40-B8A8-3170FA752837}" type="slidenum">
              <a:rPr lang="en-US" smtClean="0"/>
              <a:t>1</a:t>
            </a:fld>
            <a:endParaRPr lang="en-US"/>
          </a:p>
        </p:txBody>
      </p:sp>
    </p:spTree>
    <p:extLst>
      <p:ext uri="{BB962C8B-B14F-4D97-AF65-F5344CB8AC3E}">
        <p14:creationId xmlns:p14="http://schemas.microsoft.com/office/powerpoint/2010/main" val="1229356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F2EA-8492-E241-BB4E-83D94E439230}"/>
              </a:ext>
            </a:extLst>
          </p:cNvPr>
          <p:cNvSpPr>
            <a:spLocks noGrp="1"/>
          </p:cNvSpPr>
          <p:nvPr>
            <p:ph type="title"/>
          </p:nvPr>
        </p:nvSpPr>
        <p:spPr/>
        <p:txBody>
          <a:bodyPr/>
          <a:lstStyle/>
          <a:p>
            <a:r>
              <a:rPr lang="en-US" dirty="0"/>
              <a:t>Bayesian inference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8A4E7C5-3B9F-1C49-89B9-688FC4C63E0A}"/>
                  </a:ext>
                </a:extLst>
              </p:cNvPr>
              <p:cNvSpPr>
                <a:spLocks noGrp="1"/>
              </p:cNvSpPr>
              <p:nvPr>
                <p:ph idx="1"/>
              </p:nvPr>
            </p:nvSpPr>
            <p:spPr>
              <a:xfrm>
                <a:off x="2922814" y="2214694"/>
                <a:ext cx="6346371" cy="4643307"/>
              </a:xfrm>
            </p:spPr>
            <p:txBody>
              <a:bodyPr>
                <a:normAutofit fontScale="85000" lnSpcReduction="10000"/>
              </a:bodyPr>
              <a:lstStyle/>
              <a:p>
                <a:pPr marL="0" indent="0">
                  <a:buNone/>
                </a:pPr>
                <a:r>
                  <a:rPr lang="en-US" b="0" dirty="0"/>
                  <a:t>full normal setting</a:t>
                </a:r>
              </a:p>
              <a:p>
                <a:pPr marL="0" indent="0">
                  <a:buNone/>
                </a:pPr>
                <a:r>
                  <a:rPr lang="en-US" b="0" dirty="0"/>
                  <a:t>prior: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𝐼𝐺</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m:oMathPara>
                </a14:m>
                <a:endParaRPr lang="en-US" dirty="0"/>
              </a:p>
              <a:p>
                <a:pPr marL="0" indent="0">
                  <a:buNone/>
                </a:pPr>
                <a:r>
                  <a:rPr lang="en-US" dirty="0"/>
                  <a:t>posterior: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𝑛</m:t>
                              </m:r>
                            </m:sub>
                          </m:sSub>
                        </m:e>
                      </m:d>
                    </m:oMath>
                  </m:oMathPara>
                </a14:m>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𝐼𝐺</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𝑛</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e>
                                  </m:d>
                                </m:e>
                                <m:sup>
                                  <m:r>
                                    <a:rPr lang="en-US" b="0" i="1" smtClean="0">
                                      <a:latin typeface="Cambria Math" panose="02040503050406030204" pitchFamily="18" charset="0"/>
                                      <a:ea typeface="Cambria Math" panose="02040503050406030204" pitchFamily="18" charset="0"/>
                                    </a:rPr>
                                    <m:t>2</m:t>
                                  </m:r>
                                </m:sup>
                              </m:sSup>
                            </m:e>
                          </m:nary>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𝑛</m:t>
                              </m:r>
                            </m:num>
                            <m:den>
                              <m:r>
                                <a:rPr lang="en-US" i="1">
                                  <a:latin typeface="Cambria Math" panose="02040503050406030204" pitchFamily="18" charset="0"/>
                                  <a:ea typeface="Cambria Math" panose="02040503050406030204" pitchFamily="18" charset="0"/>
                                </a:rPr>
                                <m:t>2</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0</m:t>
                                      </m:r>
                                    </m:sub>
                                  </m:sSub>
                                </m:e>
                              </m:d>
                            </m:den>
                          </m:f>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e>
                              </m:d>
                            </m:e>
                            <m:sup>
                              <m:r>
                                <a:rPr lang="en-US" i="1">
                                  <a:latin typeface="Cambria Math" panose="02040503050406030204" pitchFamily="18" charset="0"/>
                                  <a:ea typeface="Cambria Math" panose="02040503050406030204" pitchFamily="18" charset="0"/>
                                </a:rPr>
                                <m:t>2</m:t>
                              </m:r>
                            </m:sup>
                          </m:sSup>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𝑛</m:t>
                              </m:r>
                            </m:sub>
                          </m:sSub>
                        </m:e>
                      </m:d>
                    </m:oMath>
                  </m:oMathPara>
                </a14:m>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𝑛</m:t>
                              </m:r>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0</m:t>
                                  </m:r>
                                </m:sub>
                              </m:sSub>
                            </m:den>
                          </m:f>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0</m:t>
                                  </m:r>
                                </m:sub>
                              </m:sSub>
                            </m:num>
                            <m:den>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0</m:t>
                                  </m:r>
                                </m:sub>
                              </m:sSub>
                            </m:den>
                          </m:f>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0</m:t>
                                  </m:r>
                                </m:sub>
                              </m:sSub>
                            </m:den>
                          </m:f>
                        </m:e>
                      </m:d>
                    </m:oMath>
                  </m:oMathPara>
                </a14:m>
                <a:endParaRPr lang="en-US" dirty="0"/>
              </a:p>
              <a:p>
                <a:pPr marL="0" indent="0">
                  <a:buNone/>
                </a:pPr>
                <a:endParaRPr lang="en-US" dirty="0"/>
              </a:p>
            </p:txBody>
          </p:sp>
        </mc:Choice>
        <mc:Fallback xmlns="">
          <p:sp>
            <p:nvSpPr>
              <p:cNvPr id="8" name="Content Placeholder 2">
                <a:extLst>
                  <a:ext uri="{FF2B5EF4-FFF2-40B4-BE49-F238E27FC236}">
                    <a16:creationId xmlns:a16="http://schemas.microsoft.com/office/drawing/2014/main" id="{C8A4E7C5-3B9F-1C49-89B9-688FC4C63E0A}"/>
                  </a:ext>
                </a:extLst>
              </p:cNvPr>
              <p:cNvSpPr>
                <a:spLocks noGrp="1" noRot="1" noChangeAspect="1" noMove="1" noResize="1" noEditPoints="1" noAdjustHandles="1" noChangeArrowheads="1" noChangeShapeType="1" noTextEdit="1"/>
              </p:cNvSpPr>
              <p:nvPr>
                <p:ph idx="1"/>
              </p:nvPr>
            </p:nvSpPr>
            <p:spPr>
              <a:xfrm>
                <a:off x="2922814" y="2214694"/>
                <a:ext cx="6346371" cy="4643307"/>
              </a:xfrm>
              <a:blipFill>
                <a:blip r:embed="rId3"/>
                <a:stretch>
                  <a:fillRect l="-39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722D1CB-2ECD-324F-A54E-CAE7E8FA7A84}"/>
              </a:ext>
            </a:extLst>
          </p:cNvPr>
          <p:cNvSpPr>
            <a:spLocks noGrp="1"/>
          </p:cNvSpPr>
          <p:nvPr>
            <p:ph type="sldNum" sz="quarter" idx="12"/>
          </p:nvPr>
        </p:nvSpPr>
        <p:spPr/>
        <p:txBody>
          <a:bodyPr/>
          <a:lstStyle/>
          <a:p>
            <a:fld id="{0EF2D3CF-6D8A-0F40-B8A8-3170FA752837}" type="slidenum">
              <a:rPr lang="en-US" smtClean="0"/>
              <a:t>10</a:t>
            </a:fld>
            <a:endParaRPr lang="en-US"/>
          </a:p>
        </p:txBody>
      </p:sp>
    </p:spTree>
    <p:extLst>
      <p:ext uri="{BB962C8B-B14F-4D97-AF65-F5344CB8AC3E}">
        <p14:creationId xmlns:p14="http://schemas.microsoft.com/office/powerpoint/2010/main" val="287155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F2EA-8492-E241-BB4E-83D94E439230}"/>
              </a:ext>
            </a:extLst>
          </p:cNvPr>
          <p:cNvSpPr>
            <a:spLocks noGrp="1"/>
          </p:cNvSpPr>
          <p:nvPr>
            <p:ph type="title"/>
          </p:nvPr>
        </p:nvSpPr>
        <p:spPr/>
        <p:txBody>
          <a:bodyPr/>
          <a:lstStyle/>
          <a:p>
            <a:r>
              <a:rPr lang="en-US" dirty="0"/>
              <a:t>Bayesian inference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8A4E7C5-3B9F-1C49-89B9-688FC4C63E0A}"/>
                  </a:ext>
                </a:extLst>
              </p:cNvPr>
              <p:cNvSpPr>
                <a:spLocks noGrp="1"/>
              </p:cNvSpPr>
              <p:nvPr>
                <p:ph idx="1"/>
              </p:nvPr>
            </p:nvSpPr>
            <p:spPr>
              <a:xfrm>
                <a:off x="2922814" y="2214694"/>
                <a:ext cx="6346371" cy="3946620"/>
              </a:xfrm>
            </p:spPr>
            <p:txBody>
              <a:bodyPr>
                <a:normAutofit/>
              </a:bodyPr>
              <a:lstStyle/>
              <a:p>
                <a:pPr marL="0" indent="0">
                  <a:buNone/>
                </a:pPr>
                <a:r>
                  <a:rPr lang="en-US" b="0" dirty="0"/>
                  <a:t>variance of the normal(known mean)</a:t>
                </a:r>
              </a:p>
              <a:p>
                <a:pPr marL="0" indent="0">
                  <a:buNone/>
                </a:pPr>
                <a:r>
                  <a:rPr lang="en-US" b="0" dirty="0"/>
                  <a:t>prior:</a:t>
                </a:r>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𝐼𝐺</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dirty="0"/>
              </a:p>
              <a:p>
                <a:pPr marL="0" indent="0">
                  <a:buNone/>
                </a:pPr>
                <a:r>
                  <a:rPr lang="en-US" dirty="0"/>
                  <a:t>posterior: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𝐼𝐺</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𝑛</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e>
                                  </m:d>
                                </m:e>
                                <m:sup>
                                  <m:r>
                                    <a:rPr lang="en-US" b="0" i="1" smtClean="0">
                                      <a:latin typeface="Cambria Math" panose="02040503050406030204" pitchFamily="18" charset="0"/>
                                      <a:ea typeface="Cambria Math" panose="02040503050406030204" pitchFamily="18" charset="0"/>
                                    </a:rPr>
                                    <m:t>2</m:t>
                                  </m:r>
                                </m:sup>
                              </m:sSup>
                            </m:e>
                          </m:nary>
                        </m:e>
                      </m:d>
                    </m:oMath>
                  </m:oMathPara>
                </a14:m>
                <a:endParaRPr lang="en-US" dirty="0"/>
              </a:p>
            </p:txBody>
          </p:sp>
        </mc:Choice>
        <mc:Fallback xmlns="">
          <p:sp>
            <p:nvSpPr>
              <p:cNvPr id="8" name="Content Placeholder 2">
                <a:extLst>
                  <a:ext uri="{FF2B5EF4-FFF2-40B4-BE49-F238E27FC236}">
                    <a16:creationId xmlns:a16="http://schemas.microsoft.com/office/drawing/2014/main" id="{C8A4E7C5-3B9F-1C49-89B9-688FC4C63E0A}"/>
                  </a:ext>
                </a:extLst>
              </p:cNvPr>
              <p:cNvSpPr>
                <a:spLocks noGrp="1" noRot="1" noChangeAspect="1" noMove="1" noResize="1" noEditPoints="1" noAdjustHandles="1" noChangeArrowheads="1" noChangeShapeType="1" noTextEdit="1"/>
              </p:cNvSpPr>
              <p:nvPr>
                <p:ph idx="1"/>
              </p:nvPr>
            </p:nvSpPr>
            <p:spPr>
              <a:xfrm>
                <a:off x="2922814" y="2214694"/>
                <a:ext cx="6346371" cy="3946620"/>
              </a:xfrm>
              <a:blipFill>
                <a:blip r:embed="rId2"/>
                <a:stretch>
                  <a:fillRect l="-798" b="-3301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901290B-FCBC-1040-9F70-51E42BBFA039}"/>
              </a:ext>
            </a:extLst>
          </p:cNvPr>
          <p:cNvSpPr>
            <a:spLocks noGrp="1"/>
          </p:cNvSpPr>
          <p:nvPr>
            <p:ph type="sldNum" sz="quarter" idx="12"/>
          </p:nvPr>
        </p:nvSpPr>
        <p:spPr/>
        <p:txBody>
          <a:bodyPr/>
          <a:lstStyle/>
          <a:p>
            <a:fld id="{0EF2D3CF-6D8A-0F40-B8A8-3170FA752837}" type="slidenum">
              <a:rPr lang="en-US" smtClean="0"/>
              <a:t>11</a:t>
            </a:fld>
            <a:endParaRPr lang="en-US"/>
          </a:p>
        </p:txBody>
      </p:sp>
    </p:spTree>
    <p:extLst>
      <p:ext uri="{BB962C8B-B14F-4D97-AF65-F5344CB8AC3E}">
        <p14:creationId xmlns:p14="http://schemas.microsoft.com/office/powerpoint/2010/main" val="2197567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F2EA-8492-E241-BB4E-83D94E439230}"/>
              </a:ext>
            </a:extLst>
          </p:cNvPr>
          <p:cNvSpPr>
            <a:spLocks noGrp="1"/>
          </p:cNvSpPr>
          <p:nvPr>
            <p:ph type="title"/>
          </p:nvPr>
        </p:nvSpPr>
        <p:spPr/>
        <p:txBody>
          <a:bodyPr/>
          <a:lstStyle/>
          <a:p>
            <a:r>
              <a:rPr lang="en-US" dirty="0"/>
              <a:t>Bayesian inference</a:t>
            </a:r>
          </a:p>
        </p:txBody>
      </p:sp>
      <p:pic>
        <p:nvPicPr>
          <p:cNvPr id="6" name="Picture 5">
            <a:extLst>
              <a:ext uri="{FF2B5EF4-FFF2-40B4-BE49-F238E27FC236}">
                <a16:creationId xmlns:a16="http://schemas.microsoft.com/office/drawing/2014/main" id="{47CABCBF-B5D7-0B4A-8AC7-E128651136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769573" y="2214694"/>
            <a:ext cx="5126545" cy="3870420"/>
          </a:xfrm>
          <a:prstGeom prst="rect">
            <a:avLst/>
          </a:prstGeom>
        </p:spPr>
      </p:pic>
      <p:pic>
        <p:nvPicPr>
          <p:cNvPr id="7" name="Picture 6">
            <a:extLst>
              <a:ext uri="{FF2B5EF4-FFF2-40B4-BE49-F238E27FC236}">
                <a16:creationId xmlns:a16="http://schemas.microsoft.com/office/drawing/2014/main" id="{41FD45E6-E8D7-4945-A6DB-899E252B8A7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43028" y="2214694"/>
            <a:ext cx="5126545" cy="3870420"/>
          </a:xfrm>
          <a:prstGeom prst="rect">
            <a:avLst/>
          </a:prstGeom>
        </p:spPr>
      </p:pic>
      <p:sp>
        <p:nvSpPr>
          <p:cNvPr id="3" name="Slide Number Placeholder 2">
            <a:extLst>
              <a:ext uri="{FF2B5EF4-FFF2-40B4-BE49-F238E27FC236}">
                <a16:creationId xmlns:a16="http://schemas.microsoft.com/office/drawing/2014/main" id="{FADDE724-10F0-824B-B8F1-2631E5CA6039}"/>
              </a:ext>
            </a:extLst>
          </p:cNvPr>
          <p:cNvSpPr>
            <a:spLocks noGrp="1"/>
          </p:cNvSpPr>
          <p:nvPr>
            <p:ph type="sldNum" sz="quarter" idx="12"/>
          </p:nvPr>
        </p:nvSpPr>
        <p:spPr/>
        <p:txBody>
          <a:bodyPr/>
          <a:lstStyle/>
          <a:p>
            <a:fld id="{0EF2D3CF-6D8A-0F40-B8A8-3170FA752837}" type="slidenum">
              <a:rPr lang="en-US" smtClean="0"/>
              <a:t>12</a:t>
            </a:fld>
            <a:endParaRPr lang="en-US"/>
          </a:p>
        </p:txBody>
      </p:sp>
    </p:spTree>
    <p:extLst>
      <p:ext uri="{BB962C8B-B14F-4D97-AF65-F5344CB8AC3E}">
        <p14:creationId xmlns:p14="http://schemas.microsoft.com/office/powerpoint/2010/main" val="1324328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F2EA-8492-E241-BB4E-83D94E439230}"/>
              </a:ext>
            </a:extLst>
          </p:cNvPr>
          <p:cNvSpPr>
            <a:spLocks noGrp="1"/>
          </p:cNvSpPr>
          <p:nvPr>
            <p:ph type="title"/>
          </p:nvPr>
        </p:nvSpPr>
        <p:spPr/>
        <p:txBody>
          <a:bodyPr/>
          <a:lstStyle/>
          <a:p>
            <a:r>
              <a:rPr lang="en-US" dirty="0"/>
              <a:t>Bayesian inference</a:t>
            </a:r>
          </a:p>
        </p:txBody>
      </p:sp>
      <p:pic>
        <p:nvPicPr>
          <p:cNvPr id="4" name="Picture 3">
            <a:extLst>
              <a:ext uri="{FF2B5EF4-FFF2-40B4-BE49-F238E27FC236}">
                <a16:creationId xmlns:a16="http://schemas.microsoft.com/office/drawing/2014/main" id="{9B39D50A-80C3-E949-807A-8D75A1204CE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93902" y="2214694"/>
            <a:ext cx="6646042" cy="4294963"/>
          </a:xfrm>
          <a:prstGeom prst="rect">
            <a:avLst/>
          </a:prstGeom>
        </p:spPr>
      </p:pic>
      <p:sp>
        <p:nvSpPr>
          <p:cNvPr id="3" name="Slide Number Placeholder 2">
            <a:extLst>
              <a:ext uri="{FF2B5EF4-FFF2-40B4-BE49-F238E27FC236}">
                <a16:creationId xmlns:a16="http://schemas.microsoft.com/office/drawing/2014/main" id="{14A94A4B-CE21-914F-8DA8-E5F76548CC69}"/>
              </a:ext>
            </a:extLst>
          </p:cNvPr>
          <p:cNvSpPr>
            <a:spLocks noGrp="1"/>
          </p:cNvSpPr>
          <p:nvPr>
            <p:ph type="sldNum" sz="quarter" idx="12"/>
          </p:nvPr>
        </p:nvSpPr>
        <p:spPr/>
        <p:txBody>
          <a:bodyPr/>
          <a:lstStyle/>
          <a:p>
            <a:fld id="{0EF2D3CF-6D8A-0F40-B8A8-3170FA752837}" type="slidenum">
              <a:rPr lang="en-US" smtClean="0"/>
              <a:t>13</a:t>
            </a:fld>
            <a:endParaRPr lang="en-US"/>
          </a:p>
        </p:txBody>
      </p:sp>
    </p:spTree>
    <p:extLst>
      <p:ext uri="{BB962C8B-B14F-4D97-AF65-F5344CB8AC3E}">
        <p14:creationId xmlns:p14="http://schemas.microsoft.com/office/powerpoint/2010/main" val="1281677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F2EA-8492-E241-BB4E-83D94E439230}"/>
              </a:ext>
            </a:extLst>
          </p:cNvPr>
          <p:cNvSpPr>
            <a:spLocks noGrp="1"/>
          </p:cNvSpPr>
          <p:nvPr>
            <p:ph type="title"/>
          </p:nvPr>
        </p:nvSpPr>
        <p:spPr/>
        <p:txBody>
          <a:bodyPr/>
          <a:lstStyle/>
          <a:p>
            <a:r>
              <a:rPr lang="en-US" dirty="0"/>
              <a:t>Bayesian inference</a:t>
            </a:r>
          </a:p>
        </p:txBody>
      </p:sp>
      <p:pic>
        <p:nvPicPr>
          <p:cNvPr id="5" name="Picture 4">
            <a:extLst>
              <a:ext uri="{FF2B5EF4-FFF2-40B4-BE49-F238E27FC236}">
                <a16:creationId xmlns:a16="http://schemas.microsoft.com/office/drawing/2014/main" id="{BD0634AA-79F9-8349-B4A8-96BAA71D0E8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2194893"/>
            <a:ext cx="6760654" cy="4643306"/>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632BDDF5-CD89-7549-9CF1-FF0BC93DC76F}"/>
                  </a:ext>
                </a:extLst>
              </p:cNvPr>
              <p:cNvSpPr>
                <a:spLocks noGrp="1"/>
              </p:cNvSpPr>
              <p:nvPr>
                <p:ph idx="1"/>
              </p:nvPr>
            </p:nvSpPr>
            <p:spPr>
              <a:xfrm>
                <a:off x="6760654" y="4663979"/>
                <a:ext cx="5431346" cy="1859167"/>
              </a:xfrm>
            </p:spPr>
            <p:txBody>
              <a:bodyPr>
                <a:normAutofit/>
              </a:bodyPr>
              <a:lstStyle/>
              <a:p>
                <a:pPr marL="0" indent="0">
                  <a:buNone/>
                </a:pPr>
                <a:r>
                  <a:rPr lang="en-US" b="0" dirty="0"/>
                  <a:t>Normal distribution as reference function</a:t>
                </a:r>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(246.80,5729.36)</m:t>
                      </m:r>
                    </m:oMath>
                  </m:oMathPara>
                </a14:m>
                <a:endParaRPr lang="en-US" dirty="0"/>
              </a:p>
              <a:p>
                <a:pPr marL="0" indent="0">
                  <a:buNone/>
                </a:pPr>
                <a:endParaRPr lang="en-US" dirty="0"/>
              </a:p>
            </p:txBody>
          </p:sp>
        </mc:Choice>
        <mc:Fallback xmlns="">
          <p:sp>
            <p:nvSpPr>
              <p:cNvPr id="6" name="Content Placeholder 2">
                <a:extLst>
                  <a:ext uri="{FF2B5EF4-FFF2-40B4-BE49-F238E27FC236}">
                    <a16:creationId xmlns:a16="http://schemas.microsoft.com/office/drawing/2014/main" id="{632BDDF5-CD89-7549-9CF1-FF0BC93DC76F}"/>
                  </a:ext>
                </a:extLst>
              </p:cNvPr>
              <p:cNvSpPr>
                <a:spLocks noGrp="1" noRot="1" noChangeAspect="1" noMove="1" noResize="1" noEditPoints="1" noAdjustHandles="1" noChangeArrowheads="1" noChangeShapeType="1" noTextEdit="1"/>
              </p:cNvSpPr>
              <p:nvPr>
                <p:ph idx="1"/>
              </p:nvPr>
            </p:nvSpPr>
            <p:spPr>
              <a:xfrm>
                <a:off x="6760654" y="4663979"/>
                <a:ext cx="5431346" cy="1859167"/>
              </a:xfrm>
              <a:blipFill>
                <a:blip r:embed="rId4"/>
                <a:stretch>
                  <a:fillRect l="-932"/>
                </a:stretch>
              </a:blipFill>
            </p:spPr>
            <p:txBody>
              <a:bodyPr/>
              <a:lstStyle/>
              <a:p>
                <a:r>
                  <a:rPr lang="en-US">
                    <a:noFill/>
                  </a:rPr>
                  <a:t> </a:t>
                </a:r>
              </a:p>
            </p:txBody>
          </p:sp>
        </mc:Fallback>
      </mc:AlternateContent>
      <p:sp>
        <p:nvSpPr>
          <p:cNvPr id="3" name="Bent Arrow 2">
            <a:extLst>
              <a:ext uri="{FF2B5EF4-FFF2-40B4-BE49-F238E27FC236}">
                <a16:creationId xmlns:a16="http://schemas.microsoft.com/office/drawing/2014/main" id="{4DC37B21-AD0D-5646-941C-E294C06F01B0}"/>
              </a:ext>
            </a:extLst>
          </p:cNvPr>
          <p:cNvSpPr/>
          <p:nvPr/>
        </p:nvSpPr>
        <p:spPr>
          <a:xfrm rot="5400000">
            <a:off x="7656660" y="2031076"/>
            <a:ext cx="1616841" cy="2816522"/>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932C991B-0CF5-0443-AF7E-F6A774A933D1}"/>
              </a:ext>
            </a:extLst>
          </p:cNvPr>
          <p:cNvSpPr>
            <a:spLocks noGrp="1"/>
          </p:cNvSpPr>
          <p:nvPr>
            <p:ph type="sldNum" sz="quarter" idx="12"/>
          </p:nvPr>
        </p:nvSpPr>
        <p:spPr/>
        <p:txBody>
          <a:bodyPr/>
          <a:lstStyle/>
          <a:p>
            <a:fld id="{0EF2D3CF-6D8A-0F40-B8A8-3170FA752837}" type="slidenum">
              <a:rPr lang="en-US" smtClean="0"/>
              <a:t>14</a:t>
            </a:fld>
            <a:endParaRPr lang="en-US"/>
          </a:p>
        </p:txBody>
      </p:sp>
    </p:spTree>
    <p:extLst>
      <p:ext uri="{BB962C8B-B14F-4D97-AF65-F5344CB8AC3E}">
        <p14:creationId xmlns:p14="http://schemas.microsoft.com/office/powerpoint/2010/main" val="646156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F2EA-8492-E241-BB4E-83D94E439230}"/>
              </a:ext>
            </a:extLst>
          </p:cNvPr>
          <p:cNvSpPr>
            <a:spLocks noGrp="1"/>
          </p:cNvSpPr>
          <p:nvPr>
            <p:ph type="title"/>
          </p:nvPr>
        </p:nvSpPr>
        <p:spPr/>
        <p:txBody>
          <a:bodyPr/>
          <a:lstStyle/>
          <a:p>
            <a:r>
              <a:rPr lang="en-US" dirty="0"/>
              <a:t>Bayesian inference</a:t>
            </a:r>
          </a:p>
        </p:txBody>
      </p:sp>
      <p:pic>
        <p:nvPicPr>
          <p:cNvPr id="5" name="Picture 4">
            <a:extLst>
              <a:ext uri="{FF2B5EF4-FFF2-40B4-BE49-F238E27FC236}">
                <a16:creationId xmlns:a16="http://schemas.microsoft.com/office/drawing/2014/main" id="{012CEF28-38FB-CD4B-AE5A-F08FEB89EA5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2214694"/>
            <a:ext cx="7075089" cy="4643306"/>
          </a:xfrm>
          <a:prstGeom prst="rect">
            <a:avLst/>
          </a:prstGeom>
        </p:spPr>
      </p:pic>
      <p:sp>
        <p:nvSpPr>
          <p:cNvPr id="6" name="Content Placeholder 2">
            <a:extLst>
              <a:ext uri="{FF2B5EF4-FFF2-40B4-BE49-F238E27FC236}">
                <a16:creationId xmlns:a16="http://schemas.microsoft.com/office/drawing/2014/main" id="{594DA200-2502-114F-B8F3-8B376777C4E8}"/>
              </a:ext>
            </a:extLst>
          </p:cNvPr>
          <p:cNvSpPr>
            <a:spLocks noGrp="1"/>
          </p:cNvSpPr>
          <p:nvPr>
            <p:ph idx="1"/>
          </p:nvPr>
        </p:nvSpPr>
        <p:spPr>
          <a:xfrm>
            <a:off x="7075089" y="3810871"/>
            <a:ext cx="5116911" cy="2966908"/>
          </a:xfrm>
        </p:spPr>
        <p:txBody>
          <a:bodyPr/>
          <a:lstStyle/>
          <a:p>
            <a:pPr marL="0" indent="0">
              <a:buNone/>
            </a:pPr>
            <a:r>
              <a:rPr lang="en-US" dirty="0"/>
              <a:t>Conclusion:</a:t>
            </a:r>
          </a:p>
          <a:p>
            <a:pPr marL="0" indent="0">
              <a:buNone/>
            </a:pPr>
            <a:endParaRPr lang="en-US" dirty="0"/>
          </a:p>
          <a:p>
            <a:pPr marL="0" indent="0">
              <a:buNone/>
            </a:pPr>
            <a:r>
              <a:rPr lang="en-US" dirty="0"/>
              <a:t>Two clusters can be divided based on a cutoff of 98.45, which is the 2.5% quantile of n(246.80,5729.36)</a:t>
            </a:r>
          </a:p>
        </p:txBody>
      </p:sp>
      <p:sp>
        <p:nvSpPr>
          <p:cNvPr id="3" name="Slide Number Placeholder 2">
            <a:extLst>
              <a:ext uri="{FF2B5EF4-FFF2-40B4-BE49-F238E27FC236}">
                <a16:creationId xmlns:a16="http://schemas.microsoft.com/office/drawing/2014/main" id="{6770755E-AAC9-0F4B-A98D-DA5ED875A1C0}"/>
              </a:ext>
            </a:extLst>
          </p:cNvPr>
          <p:cNvSpPr>
            <a:spLocks noGrp="1"/>
          </p:cNvSpPr>
          <p:nvPr>
            <p:ph type="sldNum" sz="quarter" idx="12"/>
          </p:nvPr>
        </p:nvSpPr>
        <p:spPr/>
        <p:txBody>
          <a:bodyPr/>
          <a:lstStyle/>
          <a:p>
            <a:fld id="{0EF2D3CF-6D8A-0F40-B8A8-3170FA752837}" type="slidenum">
              <a:rPr lang="en-US" smtClean="0"/>
              <a:t>15</a:t>
            </a:fld>
            <a:endParaRPr lang="en-US"/>
          </a:p>
        </p:txBody>
      </p:sp>
    </p:spTree>
    <p:extLst>
      <p:ext uri="{BB962C8B-B14F-4D97-AF65-F5344CB8AC3E}">
        <p14:creationId xmlns:p14="http://schemas.microsoft.com/office/powerpoint/2010/main" val="350361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F2EA-8492-E241-BB4E-83D94E439230}"/>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ED77B8EE-B470-AA4B-816B-39E4A6AAD729}"/>
              </a:ext>
            </a:extLst>
          </p:cNvPr>
          <p:cNvSpPr>
            <a:spLocks noGrp="1"/>
          </p:cNvSpPr>
          <p:nvPr>
            <p:ph idx="1"/>
          </p:nvPr>
        </p:nvSpPr>
        <p:spPr>
          <a:xfrm>
            <a:off x="913775" y="2367093"/>
            <a:ext cx="10537996" cy="4490907"/>
          </a:xfrm>
        </p:spPr>
        <p:txBody>
          <a:bodyPr>
            <a:normAutofit/>
          </a:bodyPr>
          <a:lstStyle/>
          <a:p>
            <a:pPr lvl="0"/>
            <a:r>
              <a:rPr lang="en-US" dirty="0"/>
              <a:t>K-means clustering can be misleading the result because it clusters based on only one sample set and the technique produces clusters based on distance between observations and cluster mean.</a:t>
            </a:r>
          </a:p>
          <a:p>
            <a:pPr lvl="0"/>
            <a:r>
              <a:rPr lang="en-US" dirty="0"/>
              <a:t>An assumption of Gaussian distribution was given when fitting a model for </a:t>
            </a:r>
            <a:r>
              <a:rPr lang="en-US" i="1" dirty="0"/>
              <a:t>Wild type</a:t>
            </a:r>
            <a:r>
              <a:rPr lang="en-US" dirty="0"/>
              <a:t> using the Bayesian inference. Therefore, if this assumption is violated in the real data, it may lead to a wrong conclusion.</a:t>
            </a:r>
          </a:p>
          <a:p>
            <a:r>
              <a:rPr lang="en-US" dirty="0"/>
              <a:t>All the analysis above is conducted based on the same data set so analysis results may differ depending on the size of sample and different sets of data that would be used in the analysis. It would be recommended to repeat the same methods multiple times using many different sample sets to get a more reasonable result. </a:t>
            </a:r>
          </a:p>
        </p:txBody>
      </p:sp>
      <p:sp>
        <p:nvSpPr>
          <p:cNvPr id="4" name="Slide Number Placeholder 3">
            <a:extLst>
              <a:ext uri="{FF2B5EF4-FFF2-40B4-BE49-F238E27FC236}">
                <a16:creationId xmlns:a16="http://schemas.microsoft.com/office/drawing/2014/main" id="{C516F69B-FFDA-AB41-AB6C-4D73A664852D}"/>
              </a:ext>
            </a:extLst>
          </p:cNvPr>
          <p:cNvSpPr>
            <a:spLocks noGrp="1"/>
          </p:cNvSpPr>
          <p:nvPr>
            <p:ph type="sldNum" sz="quarter" idx="12"/>
          </p:nvPr>
        </p:nvSpPr>
        <p:spPr/>
        <p:txBody>
          <a:bodyPr/>
          <a:lstStyle/>
          <a:p>
            <a:fld id="{0EF2D3CF-6D8A-0F40-B8A8-3170FA752837}" type="slidenum">
              <a:rPr lang="en-US" smtClean="0"/>
              <a:t>16</a:t>
            </a:fld>
            <a:endParaRPr lang="en-US"/>
          </a:p>
        </p:txBody>
      </p:sp>
    </p:spTree>
    <p:extLst>
      <p:ext uri="{BB962C8B-B14F-4D97-AF65-F5344CB8AC3E}">
        <p14:creationId xmlns:p14="http://schemas.microsoft.com/office/powerpoint/2010/main" val="2757729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F2EA-8492-E241-BB4E-83D94E439230}"/>
              </a:ext>
            </a:extLst>
          </p:cNvPr>
          <p:cNvSpPr>
            <a:spLocks noGrp="1"/>
          </p:cNvSpPr>
          <p:nvPr>
            <p:ph type="title"/>
          </p:nvPr>
        </p:nvSpPr>
        <p:spPr>
          <a:xfrm>
            <a:off x="913775" y="618517"/>
            <a:ext cx="10364451" cy="1596177"/>
          </a:xfrm>
        </p:spPr>
        <p:txBody>
          <a:bodyPr/>
          <a:lstStyle/>
          <a:p>
            <a:r>
              <a:rPr lang="en-US" dirty="0"/>
              <a:t>Q &amp; a</a:t>
            </a:r>
          </a:p>
        </p:txBody>
      </p:sp>
      <p:pic>
        <p:nvPicPr>
          <p:cNvPr id="5" name="Picture 4">
            <a:extLst>
              <a:ext uri="{FF2B5EF4-FFF2-40B4-BE49-F238E27FC236}">
                <a16:creationId xmlns:a16="http://schemas.microsoft.com/office/drawing/2014/main" id="{346FDFB1-69BE-6B4B-A914-776969FBAB39}"/>
              </a:ext>
            </a:extLst>
          </p:cNvPr>
          <p:cNvPicPr>
            <a:picLocks noChangeAspect="1"/>
          </p:cNvPicPr>
          <p:nvPr/>
        </p:nvPicPr>
        <p:blipFill>
          <a:blip r:embed="rId2"/>
          <a:stretch>
            <a:fillRect/>
          </a:stretch>
        </p:blipFill>
        <p:spPr>
          <a:xfrm>
            <a:off x="2324387" y="2214694"/>
            <a:ext cx="7543226" cy="4287157"/>
          </a:xfrm>
          <a:prstGeom prst="rect">
            <a:avLst/>
          </a:prstGeom>
        </p:spPr>
      </p:pic>
      <p:sp>
        <p:nvSpPr>
          <p:cNvPr id="3" name="Slide Number Placeholder 2">
            <a:extLst>
              <a:ext uri="{FF2B5EF4-FFF2-40B4-BE49-F238E27FC236}">
                <a16:creationId xmlns:a16="http://schemas.microsoft.com/office/drawing/2014/main" id="{09A81D24-9354-F74B-B833-32E541B46E86}"/>
              </a:ext>
            </a:extLst>
          </p:cNvPr>
          <p:cNvSpPr>
            <a:spLocks noGrp="1"/>
          </p:cNvSpPr>
          <p:nvPr>
            <p:ph type="sldNum" sz="quarter" idx="12"/>
          </p:nvPr>
        </p:nvSpPr>
        <p:spPr/>
        <p:txBody>
          <a:bodyPr/>
          <a:lstStyle/>
          <a:p>
            <a:fld id="{0EF2D3CF-6D8A-0F40-B8A8-3170FA752837}" type="slidenum">
              <a:rPr lang="en-US" smtClean="0"/>
              <a:t>17</a:t>
            </a:fld>
            <a:endParaRPr lang="en-US"/>
          </a:p>
        </p:txBody>
      </p:sp>
    </p:spTree>
    <p:extLst>
      <p:ext uri="{BB962C8B-B14F-4D97-AF65-F5344CB8AC3E}">
        <p14:creationId xmlns:p14="http://schemas.microsoft.com/office/powerpoint/2010/main" val="3752366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F2EA-8492-E241-BB4E-83D94E439230}"/>
              </a:ext>
            </a:extLst>
          </p:cNvPr>
          <p:cNvSpPr>
            <a:spLocks noGrp="1"/>
          </p:cNvSpPr>
          <p:nvPr>
            <p:ph type="title"/>
          </p:nvPr>
        </p:nvSpPr>
        <p:spPr>
          <a:xfrm>
            <a:off x="913775" y="2643259"/>
            <a:ext cx="10364451" cy="1596177"/>
          </a:xfrm>
        </p:spPr>
        <p:txBody>
          <a:bodyPr/>
          <a:lstStyle/>
          <a:p>
            <a:r>
              <a:rPr lang="en-US" dirty="0"/>
              <a:t>Thank you</a:t>
            </a:r>
          </a:p>
        </p:txBody>
      </p:sp>
      <p:sp>
        <p:nvSpPr>
          <p:cNvPr id="3" name="Slide Number Placeholder 2">
            <a:extLst>
              <a:ext uri="{FF2B5EF4-FFF2-40B4-BE49-F238E27FC236}">
                <a16:creationId xmlns:a16="http://schemas.microsoft.com/office/drawing/2014/main" id="{05029072-D792-E24E-B57D-F7A6976E29B1}"/>
              </a:ext>
            </a:extLst>
          </p:cNvPr>
          <p:cNvSpPr>
            <a:spLocks noGrp="1"/>
          </p:cNvSpPr>
          <p:nvPr>
            <p:ph type="sldNum" sz="quarter" idx="12"/>
          </p:nvPr>
        </p:nvSpPr>
        <p:spPr/>
        <p:txBody>
          <a:bodyPr/>
          <a:lstStyle/>
          <a:p>
            <a:fld id="{0EF2D3CF-6D8A-0F40-B8A8-3170FA752837}" type="slidenum">
              <a:rPr lang="en-US" smtClean="0"/>
              <a:t>18</a:t>
            </a:fld>
            <a:endParaRPr lang="en-US"/>
          </a:p>
        </p:txBody>
      </p:sp>
    </p:spTree>
    <p:extLst>
      <p:ext uri="{BB962C8B-B14F-4D97-AF65-F5344CB8AC3E}">
        <p14:creationId xmlns:p14="http://schemas.microsoft.com/office/powerpoint/2010/main" val="1245755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2CEDF-D0CE-D045-91C1-D0D85AC3982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B8918E52-59E4-B947-9AD4-C17D98706E54}"/>
              </a:ext>
            </a:extLst>
          </p:cNvPr>
          <p:cNvSpPr>
            <a:spLocks noGrp="1"/>
          </p:cNvSpPr>
          <p:nvPr>
            <p:ph idx="1"/>
          </p:nvPr>
        </p:nvSpPr>
        <p:spPr>
          <a:xfrm>
            <a:off x="913775" y="2367093"/>
            <a:ext cx="4191741" cy="3424107"/>
          </a:xfrm>
        </p:spPr>
        <p:txBody>
          <a:bodyPr/>
          <a:lstStyle/>
          <a:p>
            <a:r>
              <a:rPr lang="en-US" dirty="0"/>
              <a:t>Neurons = Dendrite + Axon</a:t>
            </a:r>
          </a:p>
          <a:p>
            <a:r>
              <a:rPr lang="en-US" dirty="0"/>
              <a:t>Regeneration needs to perform their roles</a:t>
            </a:r>
          </a:p>
          <a:p>
            <a:endParaRPr lang="en-US" dirty="0"/>
          </a:p>
        </p:txBody>
      </p:sp>
      <p:pic>
        <p:nvPicPr>
          <p:cNvPr id="5" name="Picture 4">
            <a:extLst>
              <a:ext uri="{FF2B5EF4-FFF2-40B4-BE49-F238E27FC236}">
                <a16:creationId xmlns:a16="http://schemas.microsoft.com/office/drawing/2014/main" id="{D9127D1B-09CC-3E4B-8137-79728BD38FBB}"/>
              </a:ext>
            </a:extLst>
          </p:cNvPr>
          <p:cNvPicPr>
            <a:picLocks noChangeAspect="1"/>
          </p:cNvPicPr>
          <p:nvPr/>
        </p:nvPicPr>
        <p:blipFill>
          <a:blip r:embed="rId3"/>
          <a:stretch>
            <a:fillRect/>
          </a:stretch>
        </p:blipFill>
        <p:spPr>
          <a:xfrm>
            <a:off x="4865035" y="2214694"/>
            <a:ext cx="7326965" cy="4643306"/>
          </a:xfrm>
          <a:prstGeom prst="rect">
            <a:avLst/>
          </a:prstGeom>
        </p:spPr>
      </p:pic>
      <p:sp>
        <p:nvSpPr>
          <p:cNvPr id="4" name="Slide Number Placeholder 3">
            <a:extLst>
              <a:ext uri="{FF2B5EF4-FFF2-40B4-BE49-F238E27FC236}">
                <a16:creationId xmlns:a16="http://schemas.microsoft.com/office/drawing/2014/main" id="{50D563E7-2B4B-C84C-8BFC-48BEDB66358E}"/>
              </a:ext>
            </a:extLst>
          </p:cNvPr>
          <p:cNvSpPr>
            <a:spLocks noGrp="1"/>
          </p:cNvSpPr>
          <p:nvPr>
            <p:ph type="sldNum" sz="quarter" idx="12"/>
          </p:nvPr>
        </p:nvSpPr>
        <p:spPr/>
        <p:txBody>
          <a:bodyPr/>
          <a:lstStyle/>
          <a:p>
            <a:fld id="{0EF2D3CF-6D8A-0F40-B8A8-3170FA752837}" type="slidenum">
              <a:rPr lang="en-US" smtClean="0"/>
              <a:t>2</a:t>
            </a:fld>
            <a:endParaRPr lang="en-US"/>
          </a:p>
        </p:txBody>
      </p:sp>
    </p:spTree>
    <p:extLst>
      <p:ext uri="{BB962C8B-B14F-4D97-AF65-F5344CB8AC3E}">
        <p14:creationId xmlns:p14="http://schemas.microsoft.com/office/powerpoint/2010/main" val="4077984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2CEDF-D0CE-D045-91C1-D0D85AC3982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B8918E52-59E4-B947-9AD4-C17D98706E54}"/>
              </a:ext>
            </a:extLst>
          </p:cNvPr>
          <p:cNvSpPr>
            <a:spLocks noGrp="1"/>
          </p:cNvSpPr>
          <p:nvPr>
            <p:ph idx="1"/>
          </p:nvPr>
        </p:nvSpPr>
        <p:spPr>
          <a:xfrm>
            <a:off x="6911687" y="2557593"/>
            <a:ext cx="4191741" cy="3424107"/>
          </a:xfrm>
        </p:spPr>
        <p:txBody>
          <a:bodyPr/>
          <a:lstStyle/>
          <a:p>
            <a:pPr marL="0" indent="0">
              <a:buNone/>
            </a:pPr>
            <a:r>
              <a:rPr lang="en-US" dirty="0"/>
              <a:t>wild type regeneration</a:t>
            </a:r>
          </a:p>
          <a:p>
            <a:pPr marL="0" indent="0">
              <a:buNone/>
            </a:pPr>
            <a:endParaRPr lang="en-US" dirty="0"/>
          </a:p>
          <a:p>
            <a:pPr marL="0" indent="0">
              <a:buNone/>
            </a:pPr>
            <a:r>
              <a:rPr lang="en-US" dirty="0"/>
              <a:t> vs</a:t>
            </a:r>
          </a:p>
          <a:p>
            <a:pPr marL="0" indent="0">
              <a:buNone/>
            </a:pPr>
            <a:endParaRPr lang="en-US" dirty="0"/>
          </a:p>
          <a:p>
            <a:pPr marL="0" indent="0">
              <a:buNone/>
            </a:pPr>
            <a:r>
              <a:rPr lang="en-US" dirty="0"/>
              <a:t>Ror26 regeneration</a:t>
            </a:r>
          </a:p>
        </p:txBody>
      </p:sp>
      <p:pic>
        <p:nvPicPr>
          <p:cNvPr id="6" name="Picture 5">
            <a:extLst>
              <a:ext uri="{FF2B5EF4-FFF2-40B4-BE49-F238E27FC236}">
                <a16:creationId xmlns:a16="http://schemas.microsoft.com/office/drawing/2014/main" id="{9114C473-133F-3949-9B25-65F1E991B907}"/>
              </a:ext>
            </a:extLst>
          </p:cNvPr>
          <p:cNvPicPr/>
          <p:nvPr/>
        </p:nvPicPr>
        <p:blipFill rotWithShape="1">
          <a:blip r:embed="rId3">
            <a:extLst>
              <a:ext uri="{28A0092B-C50C-407E-A947-70E740481C1C}">
                <a14:useLocalDpi xmlns:a14="http://schemas.microsoft.com/office/drawing/2010/main" val="0"/>
              </a:ext>
            </a:extLst>
          </a:blip>
          <a:srcRect t="-2817" r="50733" b="1"/>
          <a:stretch/>
        </p:blipFill>
        <p:spPr>
          <a:xfrm>
            <a:off x="1784632" y="1681294"/>
            <a:ext cx="4311368" cy="5176706"/>
          </a:xfrm>
          <a:prstGeom prst="rect">
            <a:avLst/>
          </a:prstGeom>
        </p:spPr>
      </p:pic>
      <p:sp>
        <p:nvSpPr>
          <p:cNvPr id="4" name="Slide Number Placeholder 3">
            <a:extLst>
              <a:ext uri="{FF2B5EF4-FFF2-40B4-BE49-F238E27FC236}">
                <a16:creationId xmlns:a16="http://schemas.microsoft.com/office/drawing/2014/main" id="{2BDCE225-0670-DE44-BE32-A850D3BCA260}"/>
              </a:ext>
            </a:extLst>
          </p:cNvPr>
          <p:cNvSpPr>
            <a:spLocks noGrp="1"/>
          </p:cNvSpPr>
          <p:nvPr>
            <p:ph type="sldNum" sz="quarter" idx="12"/>
          </p:nvPr>
        </p:nvSpPr>
        <p:spPr/>
        <p:txBody>
          <a:bodyPr/>
          <a:lstStyle/>
          <a:p>
            <a:fld id="{0EF2D3CF-6D8A-0F40-B8A8-3170FA752837}" type="slidenum">
              <a:rPr lang="en-US" smtClean="0"/>
              <a:t>3</a:t>
            </a:fld>
            <a:endParaRPr lang="en-US"/>
          </a:p>
        </p:txBody>
      </p:sp>
    </p:spTree>
    <p:extLst>
      <p:ext uri="{BB962C8B-B14F-4D97-AF65-F5344CB8AC3E}">
        <p14:creationId xmlns:p14="http://schemas.microsoft.com/office/powerpoint/2010/main" val="3949013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8BE4-69D6-884C-89B4-5549755C5CD8}"/>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FBB77F91-0D68-094F-9A2F-E7FEFA05EC48}"/>
              </a:ext>
            </a:extLst>
          </p:cNvPr>
          <p:cNvSpPr>
            <a:spLocks noGrp="1"/>
          </p:cNvSpPr>
          <p:nvPr>
            <p:ph idx="1"/>
          </p:nvPr>
        </p:nvSpPr>
        <p:spPr>
          <a:xfrm>
            <a:off x="913775" y="2367094"/>
            <a:ext cx="10364452" cy="1649736"/>
          </a:xfrm>
        </p:spPr>
        <p:txBody>
          <a:bodyPr/>
          <a:lstStyle/>
          <a:p>
            <a:r>
              <a:rPr lang="en-US" dirty="0"/>
              <a:t>Are the regeneration diameters in ror26 obtaining non-typical diameters less than 75𝜇𝐦 and significantly different from regeneration diameters in wild type?</a:t>
            </a:r>
          </a:p>
        </p:txBody>
      </p:sp>
      <p:sp>
        <p:nvSpPr>
          <p:cNvPr id="4" name="Content Placeholder 2">
            <a:extLst>
              <a:ext uri="{FF2B5EF4-FFF2-40B4-BE49-F238E27FC236}">
                <a16:creationId xmlns:a16="http://schemas.microsoft.com/office/drawing/2014/main" id="{9CDA8100-6D15-5848-BDCB-2BBE99ECC18D}"/>
              </a:ext>
            </a:extLst>
          </p:cNvPr>
          <p:cNvSpPr txBox="1">
            <a:spLocks/>
          </p:cNvSpPr>
          <p:nvPr/>
        </p:nvSpPr>
        <p:spPr>
          <a:xfrm>
            <a:off x="913775" y="4016830"/>
            <a:ext cx="10364452" cy="219891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dirty="0"/>
              <a:t>=&gt; Are the regeneration diameters in ror26 drawn from the same distribution with regeneration diameters in wild type? If yes, how to cluster observations in ror26?</a:t>
            </a:r>
          </a:p>
        </p:txBody>
      </p:sp>
      <p:sp>
        <p:nvSpPr>
          <p:cNvPr id="5" name="Slide Number Placeholder 4">
            <a:extLst>
              <a:ext uri="{FF2B5EF4-FFF2-40B4-BE49-F238E27FC236}">
                <a16:creationId xmlns:a16="http://schemas.microsoft.com/office/drawing/2014/main" id="{578948F6-410B-3E4F-87CB-B57F36C0F86A}"/>
              </a:ext>
            </a:extLst>
          </p:cNvPr>
          <p:cNvSpPr>
            <a:spLocks noGrp="1"/>
          </p:cNvSpPr>
          <p:nvPr>
            <p:ph type="sldNum" sz="quarter" idx="12"/>
          </p:nvPr>
        </p:nvSpPr>
        <p:spPr/>
        <p:txBody>
          <a:bodyPr/>
          <a:lstStyle/>
          <a:p>
            <a:fld id="{0EF2D3CF-6D8A-0F40-B8A8-3170FA752837}" type="slidenum">
              <a:rPr lang="en-US" smtClean="0"/>
              <a:t>4</a:t>
            </a:fld>
            <a:endParaRPr lang="en-US"/>
          </a:p>
        </p:txBody>
      </p:sp>
    </p:spTree>
    <p:extLst>
      <p:ext uri="{BB962C8B-B14F-4D97-AF65-F5344CB8AC3E}">
        <p14:creationId xmlns:p14="http://schemas.microsoft.com/office/powerpoint/2010/main" val="260116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25B0-9C28-9145-9D1E-B986DDDB366A}"/>
              </a:ext>
            </a:extLst>
          </p:cNvPr>
          <p:cNvSpPr>
            <a:spLocks noGrp="1"/>
          </p:cNvSpPr>
          <p:nvPr>
            <p:ph type="title"/>
          </p:nvPr>
        </p:nvSpPr>
        <p:spPr/>
        <p:txBody>
          <a:bodyPr/>
          <a:lstStyle/>
          <a:p>
            <a:r>
              <a:rPr lang="en-US" dirty="0" err="1"/>
              <a:t>eda</a:t>
            </a:r>
            <a:endParaRPr lang="en-US" dirty="0"/>
          </a:p>
        </p:txBody>
      </p:sp>
      <p:pic>
        <p:nvPicPr>
          <p:cNvPr id="4" name="Picture 3">
            <a:extLst>
              <a:ext uri="{FF2B5EF4-FFF2-40B4-BE49-F238E27FC236}">
                <a16:creationId xmlns:a16="http://schemas.microsoft.com/office/drawing/2014/main" id="{F64829E4-45F3-F04D-803F-EA6A5CA5B67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02770" y="1819378"/>
            <a:ext cx="5606144" cy="3894770"/>
          </a:xfrm>
          <a:prstGeom prst="rect">
            <a:avLst/>
          </a:prstGeom>
        </p:spPr>
      </p:pic>
      <p:pic>
        <p:nvPicPr>
          <p:cNvPr id="5" name="Picture 4">
            <a:extLst>
              <a:ext uri="{FF2B5EF4-FFF2-40B4-BE49-F238E27FC236}">
                <a16:creationId xmlns:a16="http://schemas.microsoft.com/office/drawing/2014/main" id="{8C956AF3-2846-CC43-A931-375C4AC122F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08914" y="1819378"/>
            <a:ext cx="5789477" cy="3894771"/>
          </a:xfrm>
          <a:prstGeom prst="rect">
            <a:avLst/>
          </a:prstGeom>
        </p:spPr>
      </p:pic>
      <p:sp>
        <p:nvSpPr>
          <p:cNvPr id="3" name="Slide Number Placeholder 2">
            <a:extLst>
              <a:ext uri="{FF2B5EF4-FFF2-40B4-BE49-F238E27FC236}">
                <a16:creationId xmlns:a16="http://schemas.microsoft.com/office/drawing/2014/main" id="{4E195866-842D-084D-9D3A-E9853D8EF6D4}"/>
              </a:ext>
            </a:extLst>
          </p:cNvPr>
          <p:cNvSpPr>
            <a:spLocks noGrp="1"/>
          </p:cNvSpPr>
          <p:nvPr>
            <p:ph type="sldNum" sz="quarter" idx="12"/>
          </p:nvPr>
        </p:nvSpPr>
        <p:spPr/>
        <p:txBody>
          <a:bodyPr/>
          <a:lstStyle/>
          <a:p>
            <a:fld id="{0EF2D3CF-6D8A-0F40-B8A8-3170FA752837}" type="slidenum">
              <a:rPr lang="en-US" smtClean="0"/>
              <a:t>5</a:t>
            </a:fld>
            <a:endParaRPr lang="en-US"/>
          </a:p>
        </p:txBody>
      </p:sp>
    </p:spTree>
    <p:extLst>
      <p:ext uri="{BB962C8B-B14F-4D97-AF65-F5344CB8AC3E}">
        <p14:creationId xmlns:p14="http://schemas.microsoft.com/office/powerpoint/2010/main" val="208428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203B-D865-9943-A7DD-34C4626FDDE1}"/>
              </a:ext>
            </a:extLst>
          </p:cNvPr>
          <p:cNvSpPr>
            <a:spLocks noGrp="1"/>
          </p:cNvSpPr>
          <p:nvPr>
            <p:ph type="title"/>
          </p:nvPr>
        </p:nvSpPr>
        <p:spPr/>
        <p:txBody>
          <a:bodyPr/>
          <a:lstStyle/>
          <a:p>
            <a:r>
              <a:rPr lang="en-US" dirty="0"/>
              <a:t>Kolmogorov-</a:t>
            </a:r>
            <a:r>
              <a:rPr lang="en-US" dirty="0" err="1"/>
              <a:t>smirnov</a:t>
            </a:r>
            <a:r>
              <a:rPr lang="en-US" dirty="0"/>
              <a:t> test(K-s test)</a:t>
            </a:r>
          </a:p>
        </p:txBody>
      </p:sp>
      <p:pic>
        <p:nvPicPr>
          <p:cNvPr id="4" name="Picture 3">
            <a:extLst>
              <a:ext uri="{FF2B5EF4-FFF2-40B4-BE49-F238E27FC236}">
                <a16:creationId xmlns:a16="http://schemas.microsoft.com/office/drawing/2014/main" id="{2398E92D-0088-B643-AD48-B1D333DE16C7}"/>
              </a:ext>
            </a:extLst>
          </p:cNvPr>
          <p:cNvPicPr/>
          <p:nvPr/>
        </p:nvPicPr>
        <p:blipFill>
          <a:blip r:embed="rId3">
            <a:extLst>
              <a:ext uri="{28A0092B-C50C-407E-A947-70E740481C1C}">
                <a14:useLocalDpi xmlns:a14="http://schemas.microsoft.com/office/drawing/2010/main" val="0"/>
              </a:ext>
            </a:extLst>
          </a:blip>
          <a:stretch>
            <a:fillRect/>
          </a:stretch>
        </p:blipFill>
        <p:spPr>
          <a:xfrm>
            <a:off x="2634343" y="2214694"/>
            <a:ext cx="6923314" cy="2008963"/>
          </a:xfrm>
          <a:prstGeom prst="rect">
            <a:avLst/>
          </a:prstGeom>
        </p:spPr>
      </p:pic>
      <p:sp>
        <p:nvSpPr>
          <p:cNvPr id="5" name="Content Placeholder 2">
            <a:extLst>
              <a:ext uri="{FF2B5EF4-FFF2-40B4-BE49-F238E27FC236}">
                <a16:creationId xmlns:a16="http://schemas.microsoft.com/office/drawing/2014/main" id="{60196071-373E-5B40-AAF2-30D2ABF2087E}"/>
              </a:ext>
            </a:extLst>
          </p:cNvPr>
          <p:cNvSpPr>
            <a:spLocks noGrp="1"/>
          </p:cNvSpPr>
          <p:nvPr>
            <p:ph idx="1"/>
          </p:nvPr>
        </p:nvSpPr>
        <p:spPr>
          <a:xfrm>
            <a:off x="913775" y="4729292"/>
            <a:ext cx="10364452" cy="1606193"/>
          </a:xfrm>
        </p:spPr>
        <p:txBody>
          <a:bodyPr/>
          <a:lstStyle/>
          <a:p>
            <a:pPr marL="0" indent="0">
              <a:buNone/>
            </a:pPr>
            <a:r>
              <a:rPr lang="en-US" dirty="0"/>
              <a:t>Conclusion:</a:t>
            </a:r>
          </a:p>
          <a:p>
            <a:pPr marL="0" indent="0">
              <a:buNone/>
            </a:pPr>
            <a:r>
              <a:rPr lang="en-US" dirty="0"/>
              <a:t>regeneration diameters of two types are significantly different from each other.</a:t>
            </a:r>
          </a:p>
        </p:txBody>
      </p:sp>
      <p:sp>
        <p:nvSpPr>
          <p:cNvPr id="3" name="Slide Number Placeholder 2">
            <a:extLst>
              <a:ext uri="{FF2B5EF4-FFF2-40B4-BE49-F238E27FC236}">
                <a16:creationId xmlns:a16="http://schemas.microsoft.com/office/drawing/2014/main" id="{1C4468D1-B1FF-F84D-B5CB-5B9C0CABF903}"/>
              </a:ext>
            </a:extLst>
          </p:cNvPr>
          <p:cNvSpPr>
            <a:spLocks noGrp="1"/>
          </p:cNvSpPr>
          <p:nvPr>
            <p:ph type="sldNum" sz="quarter" idx="12"/>
          </p:nvPr>
        </p:nvSpPr>
        <p:spPr/>
        <p:txBody>
          <a:bodyPr/>
          <a:lstStyle/>
          <a:p>
            <a:fld id="{0EF2D3CF-6D8A-0F40-B8A8-3170FA752837}" type="slidenum">
              <a:rPr lang="en-US" smtClean="0"/>
              <a:t>6</a:t>
            </a:fld>
            <a:endParaRPr lang="en-US"/>
          </a:p>
        </p:txBody>
      </p:sp>
    </p:spTree>
    <p:extLst>
      <p:ext uri="{BB962C8B-B14F-4D97-AF65-F5344CB8AC3E}">
        <p14:creationId xmlns:p14="http://schemas.microsoft.com/office/powerpoint/2010/main" val="30403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AA73-53C8-464A-8C1D-1ED5A0DAEB9D}"/>
              </a:ext>
            </a:extLst>
          </p:cNvPr>
          <p:cNvSpPr>
            <a:spLocks noGrp="1"/>
          </p:cNvSpPr>
          <p:nvPr>
            <p:ph type="title"/>
          </p:nvPr>
        </p:nvSpPr>
        <p:spPr/>
        <p:txBody>
          <a:bodyPr/>
          <a:lstStyle/>
          <a:p>
            <a:r>
              <a:rPr lang="en-US" dirty="0"/>
              <a:t>The Dip test</a:t>
            </a:r>
          </a:p>
        </p:txBody>
      </p:sp>
      <p:pic>
        <p:nvPicPr>
          <p:cNvPr id="4" name="Picture 3">
            <a:extLst>
              <a:ext uri="{FF2B5EF4-FFF2-40B4-BE49-F238E27FC236}">
                <a16:creationId xmlns:a16="http://schemas.microsoft.com/office/drawing/2014/main" id="{59DBD48D-472E-304C-8F94-ADB901E038CB}"/>
              </a:ext>
            </a:extLst>
          </p:cNvPr>
          <p:cNvPicPr/>
          <p:nvPr/>
        </p:nvPicPr>
        <p:blipFill>
          <a:blip r:embed="rId3">
            <a:extLst>
              <a:ext uri="{28A0092B-C50C-407E-A947-70E740481C1C}">
                <a14:useLocalDpi xmlns:a14="http://schemas.microsoft.com/office/drawing/2010/main" val="0"/>
              </a:ext>
            </a:extLst>
          </a:blip>
          <a:stretch>
            <a:fillRect/>
          </a:stretch>
        </p:blipFill>
        <p:spPr>
          <a:xfrm>
            <a:off x="1768928" y="2214694"/>
            <a:ext cx="8654144" cy="1954535"/>
          </a:xfrm>
          <a:prstGeom prst="rect">
            <a:avLst/>
          </a:prstGeom>
        </p:spPr>
      </p:pic>
      <p:sp>
        <p:nvSpPr>
          <p:cNvPr id="5" name="Content Placeholder 2">
            <a:extLst>
              <a:ext uri="{FF2B5EF4-FFF2-40B4-BE49-F238E27FC236}">
                <a16:creationId xmlns:a16="http://schemas.microsoft.com/office/drawing/2014/main" id="{3F204E53-00FF-DE4D-9761-9D3FA32ACCC6}"/>
              </a:ext>
            </a:extLst>
          </p:cNvPr>
          <p:cNvSpPr>
            <a:spLocks noGrp="1"/>
          </p:cNvSpPr>
          <p:nvPr>
            <p:ph idx="1"/>
          </p:nvPr>
        </p:nvSpPr>
        <p:spPr>
          <a:xfrm>
            <a:off x="913774" y="4620435"/>
            <a:ext cx="10364452" cy="1606193"/>
          </a:xfrm>
        </p:spPr>
        <p:txBody>
          <a:bodyPr/>
          <a:lstStyle/>
          <a:p>
            <a:pPr marL="0" indent="0">
              <a:buNone/>
            </a:pPr>
            <a:r>
              <a:rPr lang="en-US" dirty="0"/>
              <a:t>Conclusion:</a:t>
            </a:r>
          </a:p>
          <a:p>
            <a:pPr marL="0" indent="0">
              <a:buNone/>
            </a:pPr>
            <a:r>
              <a:rPr lang="en-US" dirty="0"/>
              <a:t>more than one mode exists in the distribution of regeneration diameters in ror26.</a:t>
            </a:r>
          </a:p>
        </p:txBody>
      </p:sp>
      <p:sp>
        <p:nvSpPr>
          <p:cNvPr id="3" name="Slide Number Placeholder 2">
            <a:extLst>
              <a:ext uri="{FF2B5EF4-FFF2-40B4-BE49-F238E27FC236}">
                <a16:creationId xmlns:a16="http://schemas.microsoft.com/office/drawing/2014/main" id="{D7135B6A-0453-E04B-8BF6-BCE633729207}"/>
              </a:ext>
            </a:extLst>
          </p:cNvPr>
          <p:cNvSpPr>
            <a:spLocks noGrp="1"/>
          </p:cNvSpPr>
          <p:nvPr>
            <p:ph type="sldNum" sz="quarter" idx="12"/>
          </p:nvPr>
        </p:nvSpPr>
        <p:spPr/>
        <p:txBody>
          <a:bodyPr/>
          <a:lstStyle/>
          <a:p>
            <a:fld id="{0EF2D3CF-6D8A-0F40-B8A8-3170FA752837}" type="slidenum">
              <a:rPr lang="en-US" smtClean="0"/>
              <a:t>7</a:t>
            </a:fld>
            <a:endParaRPr lang="en-US"/>
          </a:p>
        </p:txBody>
      </p:sp>
    </p:spTree>
    <p:extLst>
      <p:ext uri="{BB962C8B-B14F-4D97-AF65-F5344CB8AC3E}">
        <p14:creationId xmlns:p14="http://schemas.microsoft.com/office/powerpoint/2010/main" val="1922864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8B2D-7FC1-6B41-B0A8-D9DCA1610DF8}"/>
              </a:ext>
            </a:extLst>
          </p:cNvPr>
          <p:cNvSpPr>
            <a:spLocks noGrp="1"/>
          </p:cNvSpPr>
          <p:nvPr>
            <p:ph type="title"/>
          </p:nvPr>
        </p:nvSpPr>
        <p:spPr/>
        <p:txBody>
          <a:bodyPr/>
          <a:lstStyle/>
          <a:p>
            <a:r>
              <a:rPr lang="en-US" dirty="0"/>
              <a:t>Kernel density function</a:t>
            </a:r>
          </a:p>
        </p:txBody>
      </p:sp>
      <p:pic>
        <p:nvPicPr>
          <p:cNvPr id="4" name="Picture 3">
            <a:extLst>
              <a:ext uri="{FF2B5EF4-FFF2-40B4-BE49-F238E27FC236}">
                <a16:creationId xmlns:a16="http://schemas.microsoft.com/office/drawing/2014/main" id="{1811C3CB-FB71-CB4B-9EEC-EF3F1AB7300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 y="2214694"/>
            <a:ext cx="6596743" cy="4645152"/>
          </a:xfrm>
          <a:prstGeom prst="rect">
            <a:avLst/>
          </a:prstGeom>
        </p:spPr>
      </p:pic>
      <p:sp>
        <p:nvSpPr>
          <p:cNvPr id="5" name="Content Placeholder 2">
            <a:extLst>
              <a:ext uri="{FF2B5EF4-FFF2-40B4-BE49-F238E27FC236}">
                <a16:creationId xmlns:a16="http://schemas.microsoft.com/office/drawing/2014/main" id="{AE763A48-35B0-864C-B1CC-CB81E3AB5C9E}"/>
              </a:ext>
            </a:extLst>
          </p:cNvPr>
          <p:cNvSpPr>
            <a:spLocks noGrp="1"/>
          </p:cNvSpPr>
          <p:nvPr>
            <p:ph idx="1"/>
          </p:nvPr>
        </p:nvSpPr>
        <p:spPr>
          <a:xfrm>
            <a:off x="6596742" y="2214694"/>
            <a:ext cx="5116911" cy="2966908"/>
          </a:xfrm>
        </p:spPr>
        <p:txBody>
          <a:bodyPr/>
          <a:lstStyle/>
          <a:p>
            <a:pPr marL="0" indent="0">
              <a:buNone/>
            </a:pPr>
            <a:r>
              <a:rPr lang="en-US" dirty="0"/>
              <a:t>Conclusion:</a:t>
            </a:r>
          </a:p>
          <a:p>
            <a:pPr marL="0" indent="0">
              <a:buNone/>
            </a:pPr>
            <a:endParaRPr lang="en-US" dirty="0"/>
          </a:p>
          <a:p>
            <a:pPr marL="0" indent="0">
              <a:buNone/>
            </a:pPr>
            <a:r>
              <a:rPr lang="en-US" dirty="0"/>
              <a:t>The distribution of regeneration diameters in ror25 has two modes.</a:t>
            </a:r>
          </a:p>
        </p:txBody>
      </p:sp>
      <p:sp>
        <p:nvSpPr>
          <p:cNvPr id="3" name="Slide Number Placeholder 2">
            <a:extLst>
              <a:ext uri="{FF2B5EF4-FFF2-40B4-BE49-F238E27FC236}">
                <a16:creationId xmlns:a16="http://schemas.microsoft.com/office/drawing/2014/main" id="{99B2DD67-C11A-904B-A763-1655947F0362}"/>
              </a:ext>
            </a:extLst>
          </p:cNvPr>
          <p:cNvSpPr>
            <a:spLocks noGrp="1"/>
          </p:cNvSpPr>
          <p:nvPr>
            <p:ph type="sldNum" sz="quarter" idx="12"/>
          </p:nvPr>
        </p:nvSpPr>
        <p:spPr/>
        <p:txBody>
          <a:bodyPr/>
          <a:lstStyle/>
          <a:p>
            <a:fld id="{0EF2D3CF-6D8A-0F40-B8A8-3170FA752837}" type="slidenum">
              <a:rPr lang="en-US" smtClean="0"/>
              <a:t>8</a:t>
            </a:fld>
            <a:endParaRPr lang="en-US"/>
          </a:p>
        </p:txBody>
      </p:sp>
    </p:spTree>
    <p:extLst>
      <p:ext uri="{BB962C8B-B14F-4D97-AF65-F5344CB8AC3E}">
        <p14:creationId xmlns:p14="http://schemas.microsoft.com/office/powerpoint/2010/main" val="2699659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3869-5A28-2342-84AC-3D1B0A35E8C0}"/>
              </a:ext>
            </a:extLst>
          </p:cNvPr>
          <p:cNvSpPr>
            <a:spLocks noGrp="1"/>
          </p:cNvSpPr>
          <p:nvPr>
            <p:ph type="title"/>
          </p:nvPr>
        </p:nvSpPr>
        <p:spPr/>
        <p:txBody>
          <a:bodyPr/>
          <a:lstStyle/>
          <a:p>
            <a:r>
              <a:rPr lang="en-US" dirty="0"/>
              <a:t>K-means clustering</a:t>
            </a:r>
          </a:p>
        </p:txBody>
      </p:sp>
      <p:pic>
        <p:nvPicPr>
          <p:cNvPr id="4" name="Picture 3">
            <a:extLst>
              <a:ext uri="{FF2B5EF4-FFF2-40B4-BE49-F238E27FC236}">
                <a16:creationId xmlns:a16="http://schemas.microsoft.com/office/drawing/2014/main" id="{E26E1922-9991-1349-ADC9-654DC8B12D1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2214694"/>
            <a:ext cx="6596742" cy="4643306"/>
          </a:xfrm>
          <a:prstGeom prst="rect">
            <a:avLst/>
          </a:prstGeom>
        </p:spPr>
      </p:pic>
      <p:sp>
        <p:nvSpPr>
          <p:cNvPr id="6" name="Content Placeholder 2">
            <a:extLst>
              <a:ext uri="{FF2B5EF4-FFF2-40B4-BE49-F238E27FC236}">
                <a16:creationId xmlns:a16="http://schemas.microsoft.com/office/drawing/2014/main" id="{9A8BBDC9-5401-1A47-AE05-512A14C83EDE}"/>
              </a:ext>
            </a:extLst>
          </p:cNvPr>
          <p:cNvSpPr>
            <a:spLocks noGrp="1"/>
          </p:cNvSpPr>
          <p:nvPr>
            <p:ph idx="1"/>
          </p:nvPr>
        </p:nvSpPr>
        <p:spPr>
          <a:xfrm>
            <a:off x="6596742" y="2214694"/>
            <a:ext cx="5116911" cy="2966908"/>
          </a:xfrm>
        </p:spPr>
        <p:txBody>
          <a:bodyPr/>
          <a:lstStyle/>
          <a:p>
            <a:pPr marL="0" indent="0">
              <a:buNone/>
            </a:pPr>
            <a:r>
              <a:rPr lang="en-US" dirty="0"/>
              <a:t>Conclusion:</a:t>
            </a:r>
          </a:p>
          <a:p>
            <a:pPr marL="0" indent="0">
              <a:buNone/>
            </a:pPr>
            <a:endParaRPr lang="en-US" dirty="0"/>
          </a:p>
          <a:p>
            <a:pPr marL="0" indent="0">
              <a:buNone/>
            </a:pPr>
            <a:r>
              <a:rPr lang="en-US" dirty="0"/>
              <a:t>Two clusters can be divided based on a cutoff of 150, which is the average of two cluster means.</a:t>
            </a:r>
          </a:p>
        </p:txBody>
      </p:sp>
      <p:sp>
        <p:nvSpPr>
          <p:cNvPr id="3" name="Slide Number Placeholder 2">
            <a:extLst>
              <a:ext uri="{FF2B5EF4-FFF2-40B4-BE49-F238E27FC236}">
                <a16:creationId xmlns:a16="http://schemas.microsoft.com/office/drawing/2014/main" id="{6717E0F8-01A3-1E44-B7FA-97CA942F6FDD}"/>
              </a:ext>
            </a:extLst>
          </p:cNvPr>
          <p:cNvSpPr>
            <a:spLocks noGrp="1"/>
          </p:cNvSpPr>
          <p:nvPr>
            <p:ph type="sldNum" sz="quarter" idx="12"/>
          </p:nvPr>
        </p:nvSpPr>
        <p:spPr/>
        <p:txBody>
          <a:bodyPr/>
          <a:lstStyle/>
          <a:p>
            <a:fld id="{0EF2D3CF-6D8A-0F40-B8A8-3170FA752837}" type="slidenum">
              <a:rPr lang="en-US" smtClean="0"/>
              <a:t>9</a:t>
            </a:fld>
            <a:endParaRPr lang="en-US"/>
          </a:p>
        </p:txBody>
      </p:sp>
    </p:spTree>
    <p:extLst>
      <p:ext uri="{BB962C8B-B14F-4D97-AF65-F5344CB8AC3E}">
        <p14:creationId xmlns:p14="http://schemas.microsoft.com/office/powerpoint/2010/main" val="209015773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{4D0FBDD5-2E28-704B-8EC4-32FD165CF807}tf10001073</Template>
  <TotalTime>1274</TotalTime>
  <Words>1169</Words>
  <Application>Microsoft Macintosh PowerPoint</Application>
  <PresentationFormat>Widescreen</PresentationFormat>
  <Paragraphs>121</Paragraphs>
  <Slides>18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Cambria Math</vt:lpstr>
      <vt:lpstr>Tw Cen MT</vt:lpstr>
      <vt:lpstr>Droplet</vt:lpstr>
      <vt:lpstr>Dendrite regeneration</vt:lpstr>
      <vt:lpstr>Background</vt:lpstr>
      <vt:lpstr>Background</vt:lpstr>
      <vt:lpstr>Research question</vt:lpstr>
      <vt:lpstr>eda</vt:lpstr>
      <vt:lpstr>Kolmogorov-smirnov test(K-s test)</vt:lpstr>
      <vt:lpstr>The Dip test</vt:lpstr>
      <vt:lpstr>Kernel density function</vt:lpstr>
      <vt:lpstr>K-means clustering</vt:lpstr>
      <vt:lpstr>Bayesian inference</vt:lpstr>
      <vt:lpstr>Bayesian inference</vt:lpstr>
      <vt:lpstr>Bayesian inference</vt:lpstr>
      <vt:lpstr>Bayesian inference</vt:lpstr>
      <vt:lpstr>Bayesian inference</vt:lpstr>
      <vt:lpstr>Bayesian inference</vt:lpstr>
      <vt:lpstr>recommendation</vt:lpstr>
      <vt:lpstr>Q &amp; a</vt:lpstr>
      <vt:lpstr>Thank you</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Jongyoon Sohn</dc:creator>
  <cp:lastModifiedBy>Jongyoon Sohn</cp:lastModifiedBy>
  <cp:revision>23</cp:revision>
  <dcterms:created xsi:type="dcterms:W3CDTF">2018-06-20T16:53:53Z</dcterms:created>
  <dcterms:modified xsi:type="dcterms:W3CDTF">2018-06-21T14:12:26Z</dcterms:modified>
</cp:coreProperties>
</file>